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57" r:id="rId4"/>
    <p:sldId id="268" r:id="rId5"/>
    <p:sldId id="275" r:id="rId6"/>
    <p:sldId id="269" r:id="rId7"/>
    <p:sldId id="260" r:id="rId8"/>
    <p:sldId id="261" r:id="rId9"/>
    <p:sldId id="262" r:id="rId10"/>
    <p:sldId id="271" r:id="rId11"/>
    <p:sldId id="264" r:id="rId12"/>
    <p:sldId id="276" r:id="rId13"/>
    <p:sldId id="265" r:id="rId14"/>
    <p:sldId id="272" r:id="rId15"/>
    <p:sldId id="273" r:id="rId16"/>
    <p:sldId id="266" r:id="rId17"/>
    <p:sldId id="267" r:id="rId18"/>
    <p:sldId id="27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7A"/>
    <a:srgbClr val="9DC3E6"/>
    <a:srgbClr val="262626"/>
    <a:srgbClr val="404040"/>
    <a:srgbClr val="EFF5FF"/>
    <a:srgbClr val="7DE7B7"/>
    <a:srgbClr val="977CFC"/>
    <a:srgbClr val="5D9EFD"/>
    <a:srgbClr val="FFD765"/>
    <a:srgbClr val="FFC1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3540" autoAdjust="0"/>
  </p:normalViewPr>
  <p:slideViewPr>
    <p:cSldViewPr snapToGrid="0">
      <p:cViewPr varScale="1">
        <p:scale>
          <a:sx n="57" d="100"/>
          <a:sy n="57" d="100"/>
        </p:scale>
        <p:origin x="72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0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B19D7-1320-4A5D-ACB0-1CF0E1E595C7}" type="datetimeFigureOut">
              <a:rPr lang="ko-KR" altLang="en-US" smtClean="0"/>
              <a:t>2025-04-23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E6267-DD07-4532-875D-B2B7102566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417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E6267-DD07-4532-875D-B2B71025665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758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E6267-DD07-4532-875D-B2B71025665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493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anova</a:t>
            </a:r>
            <a:r>
              <a:rPr lang="en-US" altLang="ko-KR" dirty="0" smtClean="0"/>
              <a:t> ( 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약 </a:t>
            </a:r>
            <a:r>
              <a:rPr lang="en-US" altLang="ko-KR" dirty="0" smtClean="0"/>
              <a:t>5</a:t>
            </a:r>
            <a:r>
              <a:rPr lang="ko-KR" altLang="en-US" dirty="0" smtClean="0"/>
              <a:t>년치 </a:t>
            </a:r>
            <a:r>
              <a:rPr lang="en-US" altLang="ko-KR" dirty="0" smtClean="0"/>
              <a:t>1800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✅ 1. ANOVA </a:t>
            </a:r>
            <a:r>
              <a:rPr lang="ko-KR" altLang="en-US" dirty="0" smtClean="0"/>
              <a:t>시각화 및 유의성 검정 결과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변수	</a:t>
            </a:r>
            <a:r>
              <a:rPr lang="en-US" altLang="ko-KR" dirty="0" smtClean="0"/>
              <a:t>p-value	</a:t>
            </a:r>
            <a:r>
              <a:rPr lang="ko-KR" altLang="en-US" dirty="0" smtClean="0"/>
              <a:t>유의성	해석 요약</a:t>
            </a:r>
          </a:p>
          <a:p>
            <a:r>
              <a:rPr lang="ko-KR" altLang="en-US" dirty="0" smtClean="0"/>
              <a:t>지하철 </a:t>
            </a:r>
            <a:r>
              <a:rPr lang="ko-KR" altLang="en-US" dirty="0" err="1" smtClean="0"/>
              <a:t>이용량</a:t>
            </a:r>
            <a:r>
              <a:rPr lang="ko-KR" altLang="en-US" dirty="0" smtClean="0"/>
              <a:t>	</a:t>
            </a:r>
            <a:r>
              <a:rPr lang="en-US" altLang="ko-KR" dirty="0" smtClean="0"/>
              <a:t>3.19e-199	✅ </a:t>
            </a:r>
            <a:r>
              <a:rPr lang="ko-KR" altLang="en-US" dirty="0" smtClean="0"/>
              <a:t>유의	시기별 차이 매우 큼</a:t>
            </a:r>
          </a:p>
          <a:p>
            <a:r>
              <a:rPr lang="ko-KR" altLang="en-US" dirty="0" smtClean="0"/>
              <a:t>버스 </a:t>
            </a:r>
            <a:r>
              <a:rPr lang="ko-KR" altLang="en-US" dirty="0" err="1" smtClean="0"/>
              <a:t>이용량</a:t>
            </a:r>
            <a:r>
              <a:rPr lang="ko-KR" altLang="en-US" dirty="0" smtClean="0"/>
              <a:t>	</a:t>
            </a:r>
            <a:r>
              <a:rPr lang="en-US" altLang="ko-KR" dirty="0" smtClean="0"/>
              <a:t>8.40e-301	✅ </a:t>
            </a:r>
            <a:r>
              <a:rPr lang="ko-KR" altLang="en-US" dirty="0" smtClean="0"/>
              <a:t>유의	시기별 차이 매우 큼</a:t>
            </a:r>
          </a:p>
          <a:p>
            <a:r>
              <a:rPr lang="ko-KR" altLang="en-US" dirty="0" smtClean="0"/>
              <a:t>총생활인구수	</a:t>
            </a:r>
            <a:r>
              <a:rPr lang="en-US" altLang="ko-KR" dirty="0" smtClean="0"/>
              <a:t>3.75e-20	✅ </a:t>
            </a:r>
            <a:r>
              <a:rPr lang="ko-KR" altLang="en-US" dirty="0" smtClean="0"/>
              <a:t>유의	시기별 인구 차이 존재</a:t>
            </a:r>
          </a:p>
          <a:p>
            <a:r>
              <a:rPr lang="ko-KR" altLang="en-US" dirty="0" smtClean="0"/>
              <a:t>평균기온	</a:t>
            </a:r>
            <a:r>
              <a:rPr lang="en-US" altLang="ko-KR" dirty="0" smtClean="0"/>
              <a:t>7.67e-4	✅ </a:t>
            </a:r>
            <a:r>
              <a:rPr lang="ko-KR" altLang="en-US" dirty="0" smtClean="0"/>
              <a:t>유의	시기별 기온 차이 있음</a:t>
            </a:r>
          </a:p>
          <a:p>
            <a:r>
              <a:rPr lang="ko-KR" altLang="en-US" dirty="0" err="1" smtClean="0"/>
              <a:t>일강수량</a:t>
            </a:r>
            <a:r>
              <a:rPr lang="ko-KR" altLang="en-US" dirty="0" smtClean="0"/>
              <a:t>	</a:t>
            </a:r>
            <a:r>
              <a:rPr lang="en-US" altLang="ko-KR" dirty="0" smtClean="0"/>
              <a:t>3.00e-3	✅ </a:t>
            </a:r>
            <a:r>
              <a:rPr lang="ko-KR" altLang="en-US" dirty="0" smtClean="0"/>
              <a:t>유의	시기별 강수 차이 있음</a:t>
            </a:r>
          </a:p>
          <a:p>
            <a:r>
              <a:rPr lang="ko-KR" altLang="en-US" dirty="0" smtClean="0"/>
              <a:t>요약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모든 변수에서 시기별 유의미한 차이가 발견되어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코로나 시기의 변화가 실제 생활 및 환경 데이터에 영향을 주었음을 확인할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✅ 2. Tukey HSD </a:t>
            </a:r>
            <a:r>
              <a:rPr lang="ko-KR" altLang="en-US" dirty="0" smtClean="0"/>
              <a:t>사후 분석 요약</a:t>
            </a:r>
          </a:p>
          <a:p>
            <a:r>
              <a:rPr lang="en-US" altLang="ko-KR" dirty="0" smtClean="0"/>
              <a:t>Tukey </a:t>
            </a:r>
            <a:r>
              <a:rPr lang="ko-KR" altLang="en-US" dirty="0" smtClean="0"/>
              <a:t>분석은 어떤 시기 간 차이가 유의미한지를 구체적으로 확인합니다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🚇 지하철 </a:t>
            </a:r>
            <a:r>
              <a:rPr lang="en-US" altLang="ko-KR" dirty="0" smtClean="0"/>
              <a:t>Tukey </a:t>
            </a:r>
            <a:r>
              <a:rPr lang="ko-KR" altLang="en-US" dirty="0" smtClean="0"/>
              <a:t>결과</a:t>
            </a:r>
          </a:p>
          <a:p>
            <a:r>
              <a:rPr lang="ko-KR" altLang="en-US" dirty="0" smtClean="0"/>
              <a:t>절정기 </a:t>
            </a:r>
            <a:r>
              <a:rPr lang="en-US" altLang="ko-KR" dirty="0" smtClean="0"/>
              <a:t>vs </a:t>
            </a:r>
            <a:r>
              <a:rPr lang="ko-KR" altLang="en-US" dirty="0" err="1" smtClean="0"/>
              <a:t>전개기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이후 등 모두 유의미한 차이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→ </a:t>
            </a:r>
            <a:r>
              <a:rPr lang="ko-KR" altLang="en-US" dirty="0" smtClean="0"/>
              <a:t>코로나 절정기에 지하철 </a:t>
            </a:r>
            <a:r>
              <a:rPr lang="ko-KR" altLang="en-US" dirty="0" err="1" smtClean="0"/>
              <a:t>이용량이</a:t>
            </a:r>
            <a:r>
              <a:rPr lang="ko-KR" altLang="en-US" dirty="0" smtClean="0"/>
              <a:t> 유의하게 감소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🚌 버스 </a:t>
            </a:r>
            <a:r>
              <a:rPr lang="en-US" altLang="ko-KR" dirty="0" smtClean="0"/>
              <a:t>Tukey </a:t>
            </a:r>
            <a:r>
              <a:rPr lang="ko-KR" altLang="en-US" dirty="0" smtClean="0"/>
              <a:t>결과</a:t>
            </a:r>
          </a:p>
          <a:p>
            <a:r>
              <a:rPr lang="ko-KR" altLang="en-US" dirty="0" smtClean="0"/>
              <a:t>절정기와 </a:t>
            </a:r>
            <a:r>
              <a:rPr lang="ko-KR" altLang="en-US" dirty="0" err="1" smtClean="0"/>
              <a:t>종식기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이후 사이의 유의미한 차이 존재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→ </a:t>
            </a:r>
            <a:r>
              <a:rPr lang="ko-KR" altLang="en-US" dirty="0" err="1" smtClean="0"/>
              <a:t>종식기부터</a:t>
            </a:r>
            <a:r>
              <a:rPr lang="ko-KR" altLang="en-US" dirty="0" smtClean="0"/>
              <a:t> 회복세가 있는 것으로 해석 가능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👥 </a:t>
            </a:r>
            <a:r>
              <a:rPr lang="ko-KR" altLang="en-US" dirty="0" err="1" smtClean="0"/>
              <a:t>생활인구</a:t>
            </a:r>
            <a:r>
              <a:rPr lang="ko-KR" altLang="en-US" dirty="0" smtClean="0"/>
              <a:t> </a:t>
            </a:r>
            <a:r>
              <a:rPr lang="en-US" altLang="ko-KR" dirty="0" smtClean="0"/>
              <a:t>Tukey </a:t>
            </a:r>
            <a:r>
              <a:rPr lang="ko-KR" altLang="en-US" dirty="0" smtClean="0"/>
              <a:t>결과</a:t>
            </a:r>
          </a:p>
          <a:p>
            <a:r>
              <a:rPr lang="ko-KR" altLang="en-US" dirty="0" smtClean="0"/>
              <a:t>대부분 유의미함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절정기 </a:t>
            </a:r>
            <a:r>
              <a:rPr lang="en-US" altLang="ko-KR" dirty="0" smtClean="0"/>
              <a:t>vs </a:t>
            </a:r>
            <a:r>
              <a:rPr lang="ko-KR" altLang="en-US" dirty="0" err="1" smtClean="0"/>
              <a:t>종식기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전개기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이후 등은 차이가 없음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→ </a:t>
            </a:r>
            <a:r>
              <a:rPr lang="ko-KR" altLang="en-US" dirty="0" smtClean="0"/>
              <a:t>코로나 초기에 감소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이후 비슷하게 유지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🌡️ 평균기온 </a:t>
            </a:r>
            <a:r>
              <a:rPr lang="en-US" altLang="ko-KR" dirty="0" smtClean="0"/>
              <a:t>Tukey </a:t>
            </a:r>
            <a:r>
              <a:rPr lang="ko-KR" altLang="en-US" dirty="0" smtClean="0"/>
              <a:t>결과</a:t>
            </a:r>
          </a:p>
          <a:p>
            <a:r>
              <a:rPr lang="ko-KR" altLang="en-US" dirty="0" smtClean="0"/>
              <a:t>대부분 유의미하지 않음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→ </a:t>
            </a:r>
            <a:r>
              <a:rPr lang="ko-KR" altLang="en-US" dirty="0" smtClean="0"/>
              <a:t>기온은 코로나 시기와 큰 관계 없음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✅ 3. </a:t>
            </a:r>
            <a:r>
              <a:rPr lang="ko-KR" altLang="en-US" dirty="0" smtClean="0"/>
              <a:t>시각적 해석 </a:t>
            </a:r>
            <a:r>
              <a:rPr lang="en-US" altLang="ko-KR" dirty="0" smtClean="0"/>
              <a:t>(</a:t>
            </a:r>
            <a:r>
              <a:rPr lang="ko-KR" altLang="en-US" dirty="0" smtClean="0"/>
              <a:t>그래프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🟦 </a:t>
            </a:r>
            <a:r>
              <a:rPr lang="ko-KR" altLang="en-US" dirty="0" err="1" smtClean="0"/>
              <a:t>이용량</a:t>
            </a:r>
            <a:r>
              <a:rPr lang="ko-KR" altLang="en-US" dirty="0" smtClean="0"/>
              <a:t> 분포 </a:t>
            </a:r>
            <a:r>
              <a:rPr lang="en-US" altLang="ko-KR" dirty="0" smtClean="0"/>
              <a:t>Boxplot</a:t>
            </a:r>
          </a:p>
          <a:p>
            <a:r>
              <a:rPr lang="ko-KR" altLang="en-US" dirty="0" smtClean="0"/>
              <a:t>지하철</a:t>
            </a:r>
            <a:r>
              <a:rPr lang="en-US" altLang="ko-KR" dirty="0" smtClean="0"/>
              <a:t>·</a:t>
            </a:r>
            <a:r>
              <a:rPr lang="ko-KR" altLang="en-US" dirty="0" smtClean="0"/>
              <a:t>버스 모두 절정기 </a:t>
            </a:r>
            <a:r>
              <a:rPr lang="ko-KR" altLang="en-US" dirty="0" err="1" smtClean="0"/>
              <a:t>이용량이</a:t>
            </a:r>
            <a:r>
              <a:rPr lang="ko-KR" altLang="en-US" dirty="0" smtClean="0"/>
              <a:t> 눈에 띄게 낮음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종식기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이후에는 다시 상승하는 경향 보임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🟨 평균 기온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강수량</a:t>
            </a:r>
          </a:p>
          <a:p>
            <a:r>
              <a:rPr lang="ko-KR" altLang="en-US" dirty="0" smtClean="0"/>
              <a:t>기온</a:t>
            </a:r>
            <a:r>
              <a:rPr lang="en-US" altLang="ko-KR" dirty="0" smtClean="0"/>
              <a:t>: </a:t>
            </a:r>
            <a:r>
              <a:rPr lang="ko-KR" altLang="en-US" dirty="0" smtClean="0"/>
              <a:t>코로나 이후 기온이 소폭 상승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강수량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절정기와 </a:t>
            </a:r>
            <a:r>
              <a:rPr lang="ko-KR" altLang="en-US" dirty="0" err="1" smtClean="0"/>
              <a:t>종식기에</a:t>
            </a:r>
            <a:r>
              <a:rPr lang="ko-KR" altLang="en-US" dirty="0" smtClean="0"/>
              <a:t> 분산이 큼 </a:t>
            </a:r>
            <a:r>
              <a:rPr lang="en-US" altLang="ko-KR" dirty="0" smtClean="0"/>
              <a:t>(</a:t>
            </a:r>
            <a:r>
              <a:rPr lang="ko-KR" altLang="en-US" dirty="0" smtClean="0"/>
              <a:t>특이치 존재</a:t>
            </a:r>
            <a:r>
              <a:rPr lang="en-US" altLang="ko-KR" dirty="0" smtClean="0"/>
              <a:t>).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⚠️ 4. </a:t>
            </a:r>
            <a:r>
              <a:rPr lang="ko-KR" altLang="en-US" dirty="0" smtClean="0"/>
              <a:t>모델의 한계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항목	한계점</a:t>
            </a:r>
          </a:p>
          <a:p>
            <a:r>
              <a:rPr lang="ko-KR" altLang="en-US" dirty="0" smtClean="0"/>
              <a:t>기온</a:t>
            </a:r>
            <a:r>
              <a:rPr lang="en-US" altLang="ko-KR" dirty="0" smtClean="0"/>
              <a:t>/</a:t>
            </a:r>
            <a:r>
              <a:rPr lang="ko-KR" altLang="en-US" dirty="0" smtClean="0"/>
              <a:t>강수량 변수 해석	기후 변화의 자연스러운 계절성 때문인지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코로나 영향인지 단정하기 어려움</a:t>
            </a:r>
          </a:p>
          <a:p>
            <a:r>
              <a:rPr lang="ko-KR" altLang="en-US" dirty="0" smtClean="0"/>
              <a:t>코로나 시기 정의	기간 분류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전개기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절정기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주관적일 수 있음</a:t>
            </a:r>
          </a:p>
          <a:p>
            <a:r>
              <a:rPr lang="ko-KR" altLang="en-US" dirty="0" err="1" smtClean="0"/>
              <a:t>이용량</a:t>
            </a:r>
            <a:r>
              <a:rPr lang="ko-KR" altLang="en-US" dirty="0" smtClean="0"/>
              <a:t> 외적인 영향 요인	정부정책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사회적 </a:t>
            </a:r>
            <a:r>
              <a:rPr lang="ko-KR" altLang="en-US" dirty="0" err="1" smtClean="0"/>
              <a:t>거리두기</a:t>
            </a:r>
            <a:r>
              <a:rPr lang="ko-KR" altLang="en-US" dirty="0" smtClean="0"/>
              <a:t> 단계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민감도 등 </a:t>
            </a:r>
            <a:r>
              <a:rPr lang="ko-KR" altLang="en-US" dirty="0" err="1" smtClean="0"/>
              <a:t>정량화되지</a:t>
            </a:r>
            <a:r>
              <a:rPr lang="ko-KR" altLang="en-US" dirty="0" smtClean="0"/>
              <a:t> 않은 요소가 많음</a:t>
            </a:r>
          </a:p>
          <a:p>
            <a:r>
              <a:rPr lang="ko-KR" altLang="en-US" dirty="0" smtClean="0"/>
              <a:t>상관관계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인과관계	단순 통계 기반이므로 인과관계 판단은 불가</a:t>
            </a:r>
          </a:p>
          <a:p>
            <a:r>
              <a:rPr lang="ko-KR" altLang="en-US" dirty="0" smtClean="0"/>
              <a:t>데이터 스케일 및 이상치	일부 </a:t>
            </a:r>
            <a:r>
              <a:rPr lang="ko-KR" altLang="en-US" dirty="0" err="1" smtClean="0"/>
              <a:t>이상값</a:t>
            </a:r>
            <a:r>
              <a:rPr lang="en-US" altLang="ko-KR" dirty="0" smtClean="0"/>
              <a:t>(outlier) </a:t>
            </a:r>
            <a:r>
              <a:rPr lang="ko-KR" altLang="en-US" dirty="0" smtClean="0"/>
              <a:t>존재 → 시각적으로 왜곡 가능</a:t>
            </a:r>
          </a:p>
          <a:p>
            <a:r>
              <a:rPr lang="ko-KR" altLang="en-US" dirty="0" smtClean="0"/>
              <a:t>📌 결론 요약</a:t>
            </a:r>
          </a:p>
          <a:p>
            <a:r>
              <a:rPr lang="ko-KR" altLang="en-US" dirty="0" smtClean="0"/>
              <a:t>코로나 시기에 따라 교통 </a:t>
            </a:r>
            <a:r>
              <a:rPr lang="ko-KR" altLang="en-US" dirty="0" err="1" smtClean="0"/>
              <a:t>이용량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인구수는 유의미한 변화가 있었고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이는 사회적 </a:t>
            </a:r>
            <a:r>
              <a:rPr lang="ko-KR" altLang="en-US" dirty="0" err="1" smtClean="0"/>
              <a:t>거리두기</a:t>
            </a:r>
            <a:r>
              <a:rPr lang="ko-KR" altLang="en-US" dirty="0" smtClean="0"/>
              <a:t> 정책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대중교통 기피현상 등과 연관이 있음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날씨 요인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강수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역시 통계적으로 차이는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직접적인 영향보다는 계절성 요인의 영향이 더 큼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Tukey </a:t>
            </a:r>
            <a:r>
              <a:rPr lang="ko-KR" altLang="en-US" dirty="0" smtClean="0"/>
              <a:t>분석을 통해 어떤 시기 간 변화가 실질적으로 큰지를 확인 가능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전체 분석은 의미 있는 통계 결과를 제공하지만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정책적 판단에는 한계가 있으므로 </a:t>
            </a:r>
            <a:r>
              <a:rPr lang="ko-KR" altLang="en-US" dirty="0" err="1" smtClean="0"/>
              <a:t>보조지표로</a:t>
            </a:r>
            <a:r>
              <a:rPr lang="ko-KR" altLang="en-US" dirty="0" smtClean="0"/>
              <a:t> 활용하는 것이 바람직합니다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분석조건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버스</a:t>
            </a:r>
          </a:p>
          <a:p>
            <a:r>
              <a:rPr lang="ko-KR" altLang="en-US" dirty="0" err="1" smtClean="0"/>
              <a:t>공변량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지하철</a:t>
            </a:r>
          </a:p>
          <a:p>
            <a:r>
              <a:rPr lang="en-US" altLang="ko-KR" dirty="0" smtClean="0"/>
              <a:t>C(</a:t>
            </a:r>
            <a:r>
              <a:rPr lang="ko-KR" altLang="en-US" dirty="0" err="1" smtClean="0"/>
              <a:t>코로나시기</a:t>
            </a:r>
            <a:r>
              <a:rPr lang="en-US" altLang="ko-KR" dirty="0" smtClean="0"/>
              <a:t>)	</a:t>
            </a:r>
            <a:r>
              <a:rPr lang="ko-KR" altLang="en-US" dirty="0" smtClean="0"/>
              <a:t>코로나 시기의 그룹 간 차이가 유의미합니다</a:t>
            </a:r>
            <a:r>
              <a:rPr lang="en-US" altLang="ko-KR" dirty="0" smtClean="0"/>
              <a:t>. (p &lt; 0.001)</a:t>
            </a:r>
          </a:p>
          <a:p>
            <a:r>
              <a:rPr lang="ko-KR" altLang="en-US" dirty="0" smtClean="0"/>
              <a:t>승차총승객수</a:t>
            </a:r>
            <a:r>
              <a:rPr lang="en-US" altLang="ko-KR" dirty="0" smtClean="0"/>
              <a:t>_</a:t>
            </a:r>
            <a:r>
              <a:rPr lang="ko-KR" altLang="en-US" dirty="0" smtClean="0"/>
              <a:t>지하철	지하철 승객 수가 버스 승객 수에 강한 영향을 줌을 보여줍니다 </a:t>
            </a:r>
            <a:r>
              <a:rPr lang="en-US" altLang="ko-KR" dirty="0" smtClean="0"/>
              <a:t>(p &lt; 0.001)</a:t>
            </a:r>
          </a:p>
          <a:p>
            <a:r>
              <a:rPr lang="en-US" altLang="ko-KR" dirty="0" smtClean="0"/>
              <a:t>Residual	</a:t>
            </a:r>
            <a:r>
              <a:rPr lang="ko-KR" altLang="en-US" dirty="0" smtClean="0"/>
              <a:t>설명되지 않은 오차 </a:t>
            </a:r>
            <a:r>
              <a:rPr lang="en-US" altLang="ko-KR" dirty="0" smtClean="0"/>
              <a:t>(</a:t>
            </a:r>
            <a:r>
              <a:rPr lang="ko-KR" altLang="en-US" dirty="0" smtClean="0"/>
              <a:t>모델의 한계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코로나 시기에 따라 버스 승객 수는 통계적으로 유의미하게 달라지며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동시에 지하철 </a:t>
            </a:r>
            <a:r>
              <a:rPr lang="ko-KR" altLang="en-US" dirty="0" err="1" smtClean="0"/>
              <a:t>이용량도</a:t>
            </a:r>
            <a:r>
              <a:rPr lang="ko-KR" altLang="en-US" dirty="0" smtClean="0"/>
              <a:t> 버스 승객 수에 큰 영향을 준다는 것이 입증된 결과입니다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F </a:t>
            </a:r>
            <a:r>
              <a:rPr lang="ko-KR" altLang="en-US" dirty="0" smtClean="0"/>
              <a:t>값이 매우 큼 → 예측력이 높은 모델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p-value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0.0 → </a:t>
            </a:r>
            <a:r>
              <a:rPr lang="ko-KR" altLang="en-US" dirty="0" err="1" smtClean="0"/>
              <a:t>귀무가설</a:t>
            </a:r>
            <a:r>
              <a:rPr lang="en-US" altLang="ko-KR" dirty="0" smtClean="0"/>
              <a:t>(“</a:t>
            </a:r>
            <a:r>
              <a:rPr lang="ko-KR" altLang="en-US" dirty="0" smtClean="0"/>
              <a:t>차이 없음”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기각하고 </a:t>
            </a:r>
            <a:r>
              <a:rPr lang="ko-KR" altLang="en-US" dirty="0" err="1" smtClean="0"/>
              <a:t>대립가설</a:t>
            </a:r>
            <a:r>
              <a:rPr lang="ko-KR" altLang="en-US" dirty="0" smtClean="0"/>
              <a:t> 채택 </a:t>
            </a:r>
            <a:r>
              <a:rPr lang="en-US" altLang="ko-KR" dirty="0" smtClean="0"/>
              <a:t>(“</a:t>
            </a:r>
            <a:r>
              <a:rPr lang="ko-KR" altLang="en-US" dirty="0" smtClean="0"/>
              <a:t>차이 있음”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Residual </a:t>
            </a:r>
            <a:r>
              <a:rPr lang="en-US" altLang="ko-KR" dirty="0" err="1" smtClean="0"/>
              <a:t>sum_sq</a:t>
            </a:r>
            <a:r>
              <a:rPr lang="en-US" altLang="ko-KR" dirty="0" smtClean="0"/>
              <a:t>	3.77 × 10¹⁵</a:t>
            </a:r>
          </a:p>
          <a:p>
            <a:r>
              <a:rPr lang="en-US" altLang="ko-KR" dirty="0" smtClean="0"/>
              <a:t>Total </a:t>
            </a:r>
            <a:r>
              <a:rPr lang="en-US" altLang="ko-KR" dirty="0" err="1" smtClean="0"/>
              <a:t>sum_sq</a:t>
            </a:r>
            <a:r>
              <a:rPr lang="en-US" altLang="ko-KR" dirty="0" smtClean="0"/>
              <a:t>	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5.98 × 10¹⁵ (</a:t>
            </a:r>
            <a:r>
              <a:rPr lang="ko-KR" altLang="en-US" dirty="0" smtClean="0"/>
              <a:t>추정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설명된 비율 </a:t>
            </a:r>
            <a:r>
              <a:rPr lang="en-US" altLang="ko-KR" dirty="0" smtClean="0"/>
              <a:t>(R² </a:t>
            </a:r>
            <a:r>
              <a:rPr lang="ko-KR" altLang="en-US" dirty="0" smtClean="0"/>
              <a:t>유사 추정</a:t>
            </a:r>
            <a:r>
              <a:rPr lang="en-US" altLang="ko-KR" dirty="0" smtClean="0"/>
              <a:t>)	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36.9%</a:t>
            </a:r>
          </a:p>
          <a:p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모델이 전체 </a:t>
            </a:r>
            <a:r>
              <a:rPr lang="ko-KR" altLang="en-US" dirty="0" err="1" smtClean="0"/>
              <a:t>변화량</a:t>
            </a:r>
            <a:r>
              <a:rPr lang="ko-KR" altLang="en-US" dirty="0" smtClean="0"/>
              <a:t> 중 </a:t>
            </a:r>
            <a:r>
              <a:rPr lang="en-US" altLang="ko-KR" dirty="0" smtClean="0"/>
              <a:t>36.9% </a:t>
            </a:r>
            <a:r>
              <a:rPr lang="ko-KR" altLang="en-US" dirty="0" smtClean="0"/>
              <a:t>정도만 설명하고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나머지 </a:t>
            </a:r>
            <a:r>
              <a:rPr lang="en-US" altLang="ko-KR" dirty="0" smtClean="0"/>
              <a:t>63.1%</a:t>
            </a:r>
            <a:r>
              <a:rPr lang="ko-KR" altLang="en-US" dirty="0" smtClean="0"/>
              <a:t>는 설명하지 못하고 있다는 뜻이에요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🔎 원인 예시</a:t>
            </a:r>
            <a:r>
              <a:rPr lang="en-US" altLang="ko-KR" dirty="0" smtClean="0"/>
              <a:t>: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다른 변수들 미포함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날씨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요금 등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이상치 데이터 존재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선형 회귀라는 한계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비선형 관계는 반영 못함</a:t>
            </a:r>
            <a:r>
              <a:rPr lang="en-US" altLang="ko-KR" dirty="0" smtClean="0"/>
              <a:t>).3ANCOVA</a:t>
            </a:r>
            <a:r>
              <a:rPr lang="ko-KR" altLang="en-US" dirty="0" smtClean="0"/>
              <a:t>는 다음과 같은 전제 조건을 가정해요</a:t>
            </a:r>
            <a:r>
              <a:rPr lang="en-US" altLang="ko-KR" dirty="0" smtClean="0"/>
              <a:t>: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가정	의미</a:t>
            </a:r>
          </a:p>
          <a:p>
            <a:r>
              <a:rPr lang="ko-KR" altLang="en-US" dirty="0" err="1" smtClean="0"/>
              <a:t>등분산성</a:t>
            </a:r>
            <a:r>
              <a:rPr lang="ko-KR" altLang="en-US" dirty="0" smtClean="0"/>
              <a:t>	각 그룹의 오차 분포가 동일</a:t>
            </a:r>
          </a:p>
          <a:p>
            <a:r>
              <a:rPr lang="ko-KR" altLang="en-US" dirty="0" smtClean="0"/>
              <a:t>정규성	오차가 정규분포를 따른다고 가정</a:t>
            </a:r>
          </a:p>
          <a:p>
            <a:r>
              <a:rPr lang="ko-KR" altLang="en-US" dirty="0" err="1" smtClean="0"/>
              <a:t>선형성</a:t>
            </a:r>
            <a:r>
              <a:rPr lang="ko-KR" altLang="en-US" dirty="0" smtClean="0"/>
              <a:t>	관계가 직선으로 나타나야 함</a:t>
            </a:r>
          </a:p>
          <a:p>
            <a:r>
              <a:rPr lang="ko-KR" altLang="en-US" dirty="0" smtClean="0"/>
              <a:t>🔍 하지만 현실 데이터는 꼭 직선 형태로 움직이지 않을 수도 있어서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복잡한 구조를 단순 선형 모델로는 충분히 설명 못할 수 있어요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ANCOVA</a:t>
            </a:r>
            <a:r>
              <a:rPr lang="ko-KR" altLang="en-US" dirty="0" smtClean="0"/>
              <a:t>는 다음과 같은 전제 조건을 가정해요</a:t>
            </a:r>
            <a:r>
              <a:rPr lang="en-US" altLang="ko-KR" dirty="0" smtClean="0"/>
              <a:t>: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🧩 </a:t>
            </a:r>
            <a:r>
              <a:rPr lang="en-US" altLang="ko-KR" dirty="0" smtClean="0"/>
              <a:t>2. </a:t>
            </a:r>
            <a:r>
              <a:rPr lang="ko-KR" altLang="en-US" dirty="0" err="1" smtClean="0"/>
              <a:t>선형성</a:t>
            </a:r>
            <a:r>
              <a:rPr lang="ko-KR" altLang="en-US" dirty="0" smtClean="0"/>
              <a:t> 가정에 의존</a:t>
            </a:r>
          </a:p>
          <a:p>
            <a:r>
              <a:rPr lang="ko-KR" altLang="en-US" dirty="0" smtClean="0"/>
              <a:t>가정	의미</a:t>
            </a:r>
          </a:p>
          <a:p>
            <a:r>
              <a:rPr lang="ko-KR" altLang="en-US" dirty="0" err="1" smtClean="0"/>
              <a:t>등분산성</a:t>
            </a:r>
            <a:r>
              <a:rPr lang="ko-KR" altLang="en-US" dirty="0" smtClean="0"/>
              <a:t>	각 그룹의 오차 분포가 동일</a:t>
            </a:r>
          </a:p>
          <a:p>
            <a:r>
              <a:rPr lang="ko-KR" altLang="en-US" dirty="0" smtClean="0"/>
              <a:t>정규성	오차가 정규분포를 따른다고 가정</a:t>
            </a:r>
          </a:p>
          <a:p>
            <a:r>
              <a:rPr lang="ko-KR" altLang="en-US" dirty="0" err="1" smtClean="0"/>
              <a:t>선형성</a:t>
            </a:r>
            <a:r>
              <a:rPr lang="ko-KR" altLang="en-US" dirty="0" smtClean="0"/>
              <a:t>	관계가 직선으로 나타나야 함</a:t>
            </a:r>
          </a:p>
          <a:p>
            <a:r>
              <a:rPr lang="ko-KR" altLang="en-US" dirty="0" smtClean="0"/>
              <a:t>🔍 하지만 현실 데이터는 꼭 직선 형태로 움직이지 않을 수도 있어서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복잡한 구조를 단순 선형 모델로는 충분히 설명 못할 수 있어요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✅ </a:t>
            </a:r>
            <a:r>
              <a:rPr lang="ko-KR" altLang="en-US" dirty="0" smtClean="0"/>
              <a:t>요약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 모델의 한계는</a:t>
            </a:r>
            <a:r>
              <a:rPr lang="en-US" altLang="ko-KR" dirty="0" smtClean="0"/>
              <a:t>...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한계점	설명</a:t>
            </a:r>
          </a:p>
          <a:p>
            <a:r>
              <a:rPr lang="ko-KR" altLang="en-US" dirty="0" err="1" smtClean="0"/>
              <a:t>잔차</a:t>
            </a:r>
            <a:r>
              <a:rPr lang="en-US" altLang="ko-KR" dirty="0" smtClean="0"/>
              <a:t>(Residual)</a:t>
            </a:r>
            <a:r>
              <a:rPr lang="ko-KR" altLang="en-US" dirty="0" smtClean="0"/>
              <a:t>가 크다	아직 설명 못한 요인이 많다</a:t>
            </a:r>
          </a:p>
          <a:p>
            <a:r>
              <a:rPr lang="ko-KR" altLang="en-US" dirty="0" err="1" smtClean="0"/>
              <a:t>선형성에</a:t>
            </a:r>
            <a:r>
              <a:rPr lang="ko-KR" altLang="en-US" dirty="0" smtClean="0"/>
              <a:t> 의존	복잡한 관계를 단순화한다</a:t>
            </a:r>
          </a:p>
          <a:p>
            <a:r>
              <a:rPr lang="ko-KR" altLang="en-US" dirty="0" err="1" smtClean="0"/>
              <a:t>공변량</a:t>
            </a:r>
            <a:r>
              <a:rPr lang="ko-KR" altLang="en-US" dirty="0" smtClean="0"/>
              <a:t> 간 </a:t>
            </a:r>
            <a:r>
              <a:rPr lang="ko-KR" altLang="en-US" dirty="0" err="1" smtClean="0"/>
              <a:t>다중공선성</a:t>
            </a:r>
            <a:r>
              <a:rPr lang="ko-KR" altLang="en-US" dirty="0" smtClean="0"/>
              <a:t> 위험	해석 어려움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부정확 가능</a:t>
            </a:r>
          </a:p>
          <a:p>
            <a:r>
              <a:rPr lang="ko-KR" altLang="en-US" dirty="0" smtClean="0"/>
              <a:t>외부 변수 미포함	날씨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정책 등의 영향 빠져 있음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1. </a:t>
            </a:r>
            <a:r>
              <a:rPr lang="ko-KR" altLang="en-US" dirty="0" smtClean="0"/>
              <a:t>결론 요약</a:t>
            </a:r>
          </a:p>
          <a:p>
            <a:r>
              <a:rPr lang="ko-KR" altLang="en-US" dirty="0" smtClean="0"/>
              <a:t>🚇 대중교통 </a:t>
            </a:r>
            <a:r>
              <a:rPr lang="ko-KR" altLang="en-US" dirty="0" err="1" smtClean="0"/>
              <a:t>이용량</a:t>
            </a:r>
            <a:r>
              <a:rPr lang="ko-KR" altLang="en-US" dirty="0" smtClean="0"/>
              <a:t> 변화</a:t>
            </a:r>
          </a:p>
          <a:p>
            <a:r>
              <a:rPr lang="ko-KR" altLang="en-US" dirty="0" smtClean="0"/>
              <a:t>지하철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버스 모두 코로나 절정기에 크게 감소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이후 점진적 회복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버스는 지하철 </a:t>
            </a:r>
            <a:r>
              <a:rPr lang="ko-KR" altLang="en-US" dirty="0" err="1" smtClean="0"/>
              <a:t>이용량에</a:t>
            </a:r>
            <a:r>
              <a:rPr lang="ko-KR" altLang="en-US" dirty="0" smtClean="0"/>
              <a:t> 영향을 받음 → 지하철 기피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버스 대체 수단 가능성 있음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ANCOVA </a:t>
            </a:r>
            <a:r>
              <a:rPr lang="ko-KR" altLang="en-US" dirty="0" smtClean="0"/>
              <a:t>결과로 지하철이 공변량으로서 버스에 유의미한 영향을 미침 </a:t>
            </a:r>
            <a:r>
              <a:rPr lang="en-US" altLang="ko-KR" dirty="0" smtClean="0"/>
              <a:t>(p &lt; 0.001)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👥 생활 인구</a:t>
            </a:r>
          </a:p>
          <a:p>
            <a:r>
              <a:rPr lang="ko-KR" altLang="en-US" dirty="0" smtClean="0"/>
              <a:t>절정기 이전보다 감소 후 </a:t>
            </a:r>
            <a:r>
              <a:rPr lang="ko-KR" altLang="en-US" dirty="0" err="1" smtClean="0"/>
              <a:t>종식기까지</a:t>
            </a:r>
            <a:r>
              <a:rPr lang="ko-KR" altLang="en-US" dirty="0" smtClean="0"/>
              <a:t> 회복 → 활동량 변화 명확히 드러남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Tukey </a:t>
            </a:r>
            <a:r>
              <a:rPr lang="ko-KR" altLang="en-US" dirty="0" smtClean="0"/>
              <a:t>결과로 각 시기 간 인구 차이도 유의미함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🌡️ 날씨 변수</a:t>
            </a:r>
          </a:p>
          <a:p>
            <a:r>
              <a:rPr lang="ko-KR" altLang="en-US" dirty="0" err="1" smtClean="0"/>
              <a:t>평균기온과</a:t>
            </a:r>
            <a:r>
              <a:rPr lang="ko-KR" altLang="en-US" dirty="0" smtClean="0"/>
              <a:t> 강수량의 시기별 차이는 있음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그러나 기온은 직접적인 영향보다 계절성 변화의 영향이 큼 </a:t>
            </a:r>
            <a:r>
              <a:rPr lang="en-US" altLang="ko-KR" dirty="0" smtClean="0"/>
              <a:t>(Tukey HSD</a:t>
            </a:r>
            <a:r>
              <a:rPr lang="ko-KR" altLang="en-US" dirty="0" smtClean="0"/>
              <a:t>에서 유의미하지 않음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📌 모델 설명력</a:t>
            </a:r>
          </a:p>
          <a:p>
            <a:r>
              <a:rPr lang="en-US" altLang="ko-KR" dirty="0" smtClean="0"/>
              <a:t>ANCOVA </a:t>
            </a:r>
            <a:r>
              <a:rPr lang="ko-KR" altLang="en-US" dirty="0" smtClean="0"/>
              <a:t>모델은 약 </a:t>
            </a:r>
            <a:r>
              <a:rPr lang="en-US" altLang="ko-KR" dirty="0" smtClean="0"/>
              <a:t>36.9%</a:t>
            </a:r>
            <a:r>
              <a:rPr lang="ko-KR" altLang="en-US" dirty="0" smtClean="0"/>
              <a:t>만 설명 </a:t>
            </a:r>
            <a:r>
              <a:rPr lang="en-US" altLang="ko-KR" dirty="0" smtClean="0"/>
              <a:t>(R² </a:t>
            </a:r>
            <a:r>
              <a:rPr lang="ko-KR" altLang="en-US" dirty="0" smtClean="0"/>
              <a:t>근사치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잔차</a:t>
            </a:r>
            <a:r>
              <a:rPr lang="en-US" altLang="ko-KR" dirty="0" smtClean="0"/>
              <a:t>(Residual)</a:t>
            </a:r>
            <a:r>
              <a:rPr lang="ko-KR" altLang="en-US" dirty="0" smtClean="0"/>
              <a:t>가 매우 큼 → 설명되지 않는 요인이 존재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정규성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선형성</a:t>
            </a:r>
            <a:r>
              <a:rPr lang="ko-KR" altLang="en-US" dirty="0" smtClean="0"/>
              <a:t> 가정에 의존 → 현실 데이터에서 제약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E6267-DD07-4532-875D-B2B7102566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68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alphaModFix amt="1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 rot="10800000">
            <a:off x="0" y="-1908"/>
            <a:ext cx="4152900" cy="68599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rgbClr val="0D6EFD"/>
              </a:gs>
              <a:gs pos="100000">
                <a:srgbClr val="1774FD"/>
              </a:gs>
            </a:gsLst>
            <a:lin ang="5400000" scaled="1"/>
          </a:gra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endParaRPr lang="ko-KR" alt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pitchFamily="34" charset="0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08" y="1038014"/>
            <a:ext cx="3943350" cy="4762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1" y="6348813"/>
            <a:ext cx="1482842" cy="385879"/>
          </a:xfrm>
          <a:prstGeom prst="rect">
            <a:avLst/>
          </a:prstGeom>
        </p:spPr>
      </p:pic>
      <p:pic>
        <p:nvPicPr>
          <p:cNvPr id="9" name="_x278651016" descr="EMB0000378c3f3d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636" y="6348813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114300" y="14421"/>
            <a:ext cx="3924300" cy="556805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spc="600" dirty="0" smtClean="0">
                <a:solidFill>
                  <a:schemeClr val="bg2">
                    <a:lumMod val="10000"/>
                  </a:schemeClr>
                </a:solidFill>
                <a:latin typeface="Bahnschrift SemiBold" panose="020B0502040204020203" pitchFamily="34" charset="0"/>
                <a:ea typeface="+mj-ea"/>
              </a:rPr>
              <a:t>K-Digital </a:t>
            </a:r>
            <a:r>
              <a:rPr lang="en-US" altLang="ko-KR" sz="16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" panose="020B0502040204020203" pitchFamily="34" charset="0"/>
                <a:ea typeface="+mj-ea"/>
              </a:rPr>
              <a:t>Training</a:t>
            </a:r>
            <a:endParaRPr lang="ko-KR" alt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pitchFamily="34" charset="0"/>
              <a:ea typeface="+mj-ea"/>
            </a:endParaRPr>
          </a:p>
        </p:txBody>
      </p:sp>
      <p:sp>
        <p:nvSpPr>
          <p:cNvPr id="19" name="부제목 2"/>
          <p:cNvSpPr txBox="1">
            <a:spLocks/>
          </p:cNvSpPr>
          <p:nvPr userDrawn="1"/>
        </p:nvSpPr>
        <p:spPr>
          <a:xfrm>
            <a:off x="4472912" y="5025523"/>
            <a:ext cx="7477136" cy="8966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2</a:t>
            </a:r>
            <a:r>
              <a:rPr lang="ko-KR" altLang="en-US" sz="2000" dirty="0" smtClean="0"/>
              <a:t>조 </a:t>
            </a:r>
            <a:r>
              <a:rPr lang="en-US" altLang="ko-KR" sz="2000" dirty="0" smtClean="0"/>
              <a:t>404ERROR</a:t>
            </a:r>
          </a:p>
          <a:p>
            <a:r>
              <a:rPr lang="ko-KR" altLang="en-US" sz="2000" dirty="0" err="1" smtClean="0"/>
              <a:t>소형섭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정상철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이훈기</a:t>
            </a:r>
            <a:endParaRPr lang="ko-KR" altLang="en-US" sz="2000" dirty="0"/>
          </a:p>
        </p:txBody>
      </p:sp>
      <p:sp>
        <p:nvSpPr>
          <p:cNvPr id="21" name="부제목 2"/>
          <p:cNvSpPr txBox="1">
            <a:spLocks/>
          </p:cNvSpPr>
          <p:nvPr userDrawn="1"/>
        </p:nvSpPr>
        <p:spPr>
          <a:xfrm>
            <a:off x="4124546" y="6073261"/>
            <a:ext cx="7838202" cy="551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0" dirty="0" smtClean="0"/>
              <a:t>Analysis</a:t>
            </a:r>
            <a:r>
              <a:rPr lang="en-US" altLang="ko-KR" sz="1200" b="0" baseline="0" dirty="0" smtClean="0"/>
              <a:t> of Public </a:t>
            </a:r>
            <a:r>
              <a:rPr lang="en-US" altLang="ko-KR" sz="1200" b="0" baseline="0" dirty="0" err="1" smtClean="0"/>
              <a:t>Transportaion</a:t>
            </a:r>
            <a:r>
              <a:rPr lang="en-US" altLang="ko-KR" sz="1200" b="0" baseline="0" dirty="0" smtClean="0"/>
              <a:t> Usage in Seoul by </a:t>
            </a:r>
            <a:r>
              <a:rPr lang="en-US" altLang="ko-KR" sz="1200" b="0" baseline="0" dirty="0" err="1" smtClean="0"/>
              <a:t>Distirct</a:t>
            </a:r>
            <a:r>
              <a:rPr lang="en-US" altLang="ko-KR" sz="1200" b="0" baseline="0" dirty="0" smtClean="0"/>
              <a:t> (2020-2024)</a:t>
            </a:r>
            <a:br>
              <a:rPr lang="en-US" altLang="ko-KR" sz="1200" b="0" baseline="0" dirty="0" smtClean="0"/>
            </a:br>
            <a:r>
              <a:rPr lang="en-US" altLang="ko-KR" sz="1200" b="0" baseline="0" dirty="0" smtClean="0"/>
              <a:t>Using Population, Weather, Bus and Subway Data</a:t>
            </a:r>
            <a:endParaRPr lang="ko-KR" altLang="en-US" sz="1200" b="0" dirty="0"/>
          </a:p>
        </p:txBody>
      </p:sp>
      <p:sp>
        <p:nvSpPr>
          <p:cNvPr id="22" name="부제목 2"/>
          <p:cNvSpPr txBox="1">
            <a:spLocks/>
          </p:cNvSpPr>
          <p:nvPr userDrawn="1"/>
        </p:nvSpPr>
        <p:spPr>
          <a:xfrm>
            <a:off x="4209719" y="2298175"/>
            <a:ext cx="7838202" cy="16698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ko-KR" altLang="en-US" sz="4800" b="1" dirty="0" smtClean="0"/>
              <a:t>서울 자치구별 버스</a:t>
            </a:r>
            <a:r>
              <a:rPr lang="en-US" altLang="ko-KR" sz="4800" b="1" dirty="0" smtClean="0"/>
              <a:t>·</a:t>
            </a:r>
            <a:r>
              <a:rPr lang="ko-KR" altLang="en-US" sz="4800" b="1" dirty="0" smtClean="0"/>
              <a:t>지하철</a:t>
            </a:r>
            <a:endParaRPr lang="en-US" altLang="ko-KR" sz="4800" b="1" dirty="0" smtClean="0"/>
          </a:p>
          <a:p>
            <a:pPr lvl="0"/>
            <a:r>
              <a:rPr lang="ko-KR" altLang="en-US" sz="4800" b="1" dirty="0" smtClean="0"/>
              <a:t>이용 분석</a:t>
            </a:r>
            <a:endParaRPr lang="ko-KR" altLang="en-US" sz="4800" b="1" dirty="0"/>
          </a:p>
        </p:txBody>
      </p:sp>
      <p:sp>
        <p:nvSpPr>
          <p:cNvPr id="23" name="부제목 2"/>
          <p:cNvSpPr txBox="1">
            <a:spLocks/>
          </p:cNvSpPr>
          <p:nvPr userDrawn="1"/>
        </p:nvSpPr>
        <p:spPr>
          <a:xfrm>
            <a:off x="4133519" y="1789230"/>
            <a:ext cx="7838202" cy="55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0" dirty="0" smtClean="0"/>
              <a:t> 공공기관 활용을 위한</a:t>
            </a:r>
            <a:r>
              <a:rPr lang="en-US" altLang="ko-KR" sz="2400" b="0" dirty="0" smtClean="0"/>
              <a:t> </a:t>
            </a:r>
            <a:endParaRPr lang="ko-KR" alt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464344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alphaModFix amt="1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 rot="10800000">
            <a:off x="0" y="-1908"/>
            <a:ext cx="4152900" cy="68599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rgbClr val="0D6EFD"/>
              </a:gs>
              <a:gs pos="100000">
                <a:srgbClr val="1774FD"/>
              </a:gs>
            </a:gsLst>
            <a:lin ang="5400000" scaled="1"/>
          </a:gra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endParaRPr lang="ko-KR" alt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Bahnschrift SemiBold" panose="020B0502040204020203" pitchFamily="34" charset="0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1" y="6348813"/>
            <a:ext cx="1482842" cy="385879"/>
          </a:xfrm>
          <a:prstGeom prst="rect">
            <a:avLst/>
          </a:prstGeom>
        </p:spPr>
      </p:pic>
      <p:pic>
        <p:nvPicPr>
          <p:cNvPr id="12" name="_x278651016" descr="EMB0000378c3f3d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636" y="6348813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090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alphaModFix amt="1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 userDrawn="1"/>
        </p:nvSpPr>
        <p:spPr>
          <a:xfrm rot="10800000">
            <a:off x="424543" y="1061357"/>
            <a:ext cx="11168743" cy="81643"/>
          </a:xfrm>
          <a:prstGeom prst="rect">
            <a:avLst/>
          </a:prstGeom>
          <a:gradFill flip="none" rotWithShape="1">
            <a:gsLst>
              <a:gs pos="25000">
                <a:srgbClr val="7AAFFD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1774FD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208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 userDrawn="1"/>
        </p:nvSpPr>
        <p:spPr>
          <a:xfrm rot="10800000" flipH="1">
            <a:off x="-3" y="0"/>
            <a:ext cx="5257803" cy="6858000"/>
          </a:xfrm>
          <a:custGeom>
            <a:avLst/>
            <a:gdLst>
              <a:gd name="connsiteX0" fmla="*/ 0 w 3253924"/>
              <a:gd name="connsiteY0" fmla="*/ 0 h 4787900"/>
              <a:gd name="connsiteX1" fmla="*/ 3253924 w 3253924"/>
              <a:gd name="connsiteY1" fmla="*/ 0 h 4787900"/>
              <a:gd name="connsiteX2" fmla="*/ 1971010 w 3253924"/>
              <a:gd name="connsiteY2" fmla="*/ 4787900 h 4787900"/>
              <a:gd name="connsiteX3" fmla="*/ 0 w 3253924"/>
              <a:gd name="connsiteY3" fmla="*/ 478790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3924" h="4787900">
                <a:moveTo>
                  <a:pt x="0" y="0"/>
                </a:moveTo>
                <a:lnTo>
                  <a:pt x="3253924" y="0"/>
                </a:lnTo>
                <a:lnTo>
                  <a:pt x="1971010" y="4787900"/>
                </a:lnTo>
                <a:lnTo>
                  <a:pt x="0" y="47879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rgbClr val="0D6EFD"/>
              </a:gs>
              <a:gs pos="100000">
                <a:srgbClr val="1774F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C61C-B5FB-45E8-BB36-D599648E073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  <p:pic>
        <p:nvPicPr>
          <p:cNvPr id="7" name="_x278651016" descr="EMB0000378c3f3d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64" y="6381328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079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424FC-F119-4E55-9A84-1E74244D3923}" type="datetimeFigureOut">
              <a:rPr lang="ko-KR" altLang="en-US" smtClean="0"/>
              <a:t>2025-04-23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1C61C-B5FB-45E8-BB36-D599648E07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66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1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2.mp4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53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91047" y="604207"/>
            <a:ext cx="5454581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프로젝트 수행 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4" y="1242333"/>
            <a:ext cx="460845" cy="488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15179" y="1348081"/>
            <a:ext cx="2907323" cy="27699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자료 수집 및 전처리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6823"/>
          <a:stretch/>
        </p:blipFill>
        <p:spPr>
          <a:xfrm>
            <a:off x="1704366" y="3399972"/>
            <a:ext cx="5316920" cy="30103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453" y="1348081"/>
            <a:ext cx="4186433" cy="50952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175658" y="1836577"/>
            <a:ext cx="5845628" cy="138499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총 데이터 수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약 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억건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10GB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규모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전처리 주요 작업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38100" dir="2640000" algn="bl" rotWithShape="0">
                    <a:srgbClr val="939597"/>
                  </a:outerShdw>
                </a:effectLst>
              </a:rPr>
              <a:t>▶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연도별 분리된 데이터를 통합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ko-KR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38100" dir="2640000" algn="bl" rotWithShape="0">
                    <a:srgbClr val="939597"/>
                  </a:outerShdw>
                </a:effectLst>
              </a:rPr>
              <a:t>▶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불필요한 컬럼 제거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ko-KR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38100" dir="2640000" algn="bl" rotWithShape="0">
                    <a:srgbClr val="939597"/>
                  </a:outerShdw>
                </a:effectLst>
              </a:rPr>
              <a:t>▶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서울 자치구 기준으로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필터링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및 분류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15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91047" y="604207"/>
            <a:ext cx="5454581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프로젝트 수행 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4" y="1242333"/>
            <a:ext cx="460845" cy="488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15179" y="1348081"/>
            <a:ext cx="3556821" cy="27699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저장 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(MySQL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활용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10343" b="70876"/>
          <a:stretch/>
        </p:blipFill>
        <p:spPr>
          <a:xfrm>
            <a:off x="554334" y="3951515"/>
            <a:ext cx="6368980" cy="24536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711" y="1348081"/>
            <a:ext cx="4400992" cy="50571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175658" y="1836577"/>
            <a:ext cx="5845628" cy="27699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MySQL: </a:t>
            </a:r>
            <a:r>
              <a:rPr lang="ko-KR" altLang="en-US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전처리된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데이터 저장 및 관리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184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91047" y="604207"/>
            <a:ext cx="5454581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프로젝트 수행 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4" y="1242333"/>
            <a:ext cx="460845" cy="488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15179" y="1348081"/>
            <a:ext cx="3556821" cy="27699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3-1.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저장 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en-US" altLang="ko-KR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Git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활용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175658" y="1836577"/>
            <a:ext cx="5845628" cy="27699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Git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: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협업 툴 및 프로젝트 관리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47" y="2618787"/>
            <a:ext cx="2673886" cy="42392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693" y="2618787"/>
            <a:ext cx="5989550" cy="423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9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91047" y="604207"/>
            <a:ext cx="5454581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프로젝트 수행 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4" y="1242333"/>
            <a:ext cx="460845" cy="488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15179" y="1348081"/>
            <a:ext cx="2907323" cy="27699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분석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276436" y="1709466"/>
            <a:ext cx="4993735" cy="27699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1)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날씨와 대중교통 </a:t>
            </a:r>
            <a:r>
              <a:rPr lang="ko-KR" altLang="en-US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이용량의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상관관계 분석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633840" y="2072052"/>
            <a:ext cx="8097989" cy="4308872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분석 목적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/>
            </a:r>
            <a:b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&gt;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날씨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특히 강수 여부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가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버스 및 지하철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이용량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에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미치는 영향을 분석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연구 가설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&gt;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날씨가 나쁘면 외출이 줄어들고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이에 따라 대중교통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이용량도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감소할 것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분석 방법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/>
            </a:r>
            <a:b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&gt;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버스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/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지하철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승하차량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+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강수 데이터 결합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/>
            </a:r>
            <a:b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&gt;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자치구별로 비 오는 날과 맑은 날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이용량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비교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&gt;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T-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검정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을 활용하여 통계적 유의성 검토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</a:b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분석 결과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&gt;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비 오는 날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이용량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 감소가 유의미한 자치구 존재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예시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)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종로구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–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비 오는 날 버스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이용량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감소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지하철은 변화 없음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&gt;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대다수의 자치구에서는 유의미한 변화 없음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예시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)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강남구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–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비 여부와 무관하게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이용량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변화 없음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/>
            </a:r>
            <a:b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</a:b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결론 및 활용 방안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&gt;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서울 대중교통은 기후 변화에 대해 상대적으로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안정적인 이동 수단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&gt;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자치구별 날씨 민감도 기반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탄력적 교통 운영 정책 수립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에 이용 가능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874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91047" y="604207"/>
            <a:ext cx="5454581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프로젝트 수행 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4" y="1242333"/>
            <a:ext cx="460845" cy="488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15179" y="1348081"/>
            <a:ext cx="2907323" cy="27699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분석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276436" y="1709466"/>
            <a:ext cx="4993735" cy="27699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코로나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19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전후 교통 및 유동인구 변화 분석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633840" y="2072052"/>
            <a:ext cx="8097989" cy="501675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분석 목적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/>
            </a:r>
            <a:b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&gt;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코로나시기별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전개기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절정기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종식기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로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버스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,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인구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,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날씨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,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지하철의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이용량의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 변화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분석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연구 가설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&gt;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코로나 시기별 유의미한 버스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인구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지하철이용량의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변화가 있고 날씨도 영향을 끼칠 것이다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분석 방법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   &gt; ANOVA, ANCOVA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집단간 평균 차이 비교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   &gt; Tukey HSD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사후 분석으로 어떤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시기간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차이가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유의미한지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구체적으로 확인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/>
            </a:r>
            <a:b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    &gt; </a:t>
            </a:r>
            <a:r>
              <a:rPr lang="ko-KR" altLang="en-US" sz="1400" dirty="0"/>
              <a:t>코로나 시기별 </a:t>
            </a:r>
            <a:r>
              <a:rPr lang="ko-KR" altLang="en-US" sz="1400" b="1" dirty="0"/>
              <a:t>지하철 </a:t>
            </a:r>
            <a:r>
              <a:rPr lang="ko-KR" altLang="en-US" sz="1400" b="1" dirty="0" err="1"/>
              <a:t>이용량</a:t>
            </a:r>
            <a:r>
              <a:rPr lang="ko-KR" altLang="en-US" sz="1400" dirty="0"/>
              <a:t> 평균에 차이가 있는가</a:t>
            </a:r>
            <a:r>
              <a:rPr lang="en-US" altLang="ko-KR" sz="1400" dirty="0"/>
              <a:t>? → </a:t>
            </a:r>
            <a:r>
              <a:rPr lang="ko-KR" altLang="en-US" sz="1400" dirty="0"/>
              <a:t>그룹</a:t>
            </a:r>
            <a:r>
              <a:rPr lang="en-US" altLang="ko-KR" sz="1400" dirty="0"/>
              <a:t>: </a:t>
            </a:r>
            <a:r>
              <a:rPr lang="ko-KR" altLang="en-US" sz="1400" dirty="0" err="1" smtClean="0"/>
              <a:t>전개기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절정기</a:t>
            </a:r>
            <a:r>
              <a:rPr lang="en-US" altLang="ko-KR" sz="1400" dirty="0" smtClean="0"/>
              <a:t>/ </a:t>
            </a:r>
            <a:r>
              <a:rPr lang="ko-KR" altLang="en-US" sz="1400" dirty="0" err="1" smtClean="0"/>
              <a:t>종식기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이후</a:t>
            </a:r>
            <a:endParaRPr lang="en-US" altLang="ko-KR" sz="1400" dirty="0" smtClean="0"/>
          </a:p>
          <a:p>
            <a:pPr>
              <a:defRPr/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    &gt; </a:t>
            </a:r>
            <a:r>
              <a:rPr lang="en-US" altLang="ko-KR" sz="1400" dirty="0"/>
              <a:t>p-value</a:t>
            </a:r>
            <a:r>
              <a:rPr lang="ko-KR" altLang="en-US" sz="1400" dirty="0"/>
              <a:t>가 작으면 → 적어도 한 그룹의 평균은 유의하게 </a:t>
            </a:r>
            <a:r>
              <a:rPr lang="ko-KR" altLang="en-US" sz="1400" dirty="0" smtClean="0"/>
              <a:t>다름</a:t>
            </a:r>
            <a:endParaRPr lang="en-US" altLang="ko-KR" sz="1400" dirty="0" smtClean="0"/>
          </a:p>
          <a:p>
            <a:pPr marL="285750" indent="-285750">
              <a:buFontTx/>
              <a:buChar char="-"/>
              <a:defRPr/>
            </a:pP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분석 결과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&gt;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지하철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,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버스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, </a:t>
            </a:r>
            <a:r>
              <a:rPr lang="ko-KR" altLang="en-US" sz="1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생활인구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,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평균기온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Tukey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결과</a:t>
            </a:r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467A"/>
              </a:solidFill>
              <a:latin typeface="+mn-ea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예시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)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지하철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버스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생활인구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는 유의미한 차이 존재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, but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평균기온은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상과넚음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&gt;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시각적 해석</a:t>
            </a:r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467A"/>
              </a:solidFill>
              <a:latin typeface="+mn-ea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예시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)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지하철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버스 모두 절정기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이용량이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눈에띄게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낮음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종식기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/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이후 엔 다시 상승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  <a:p>
            <a:pPr marL="742950" lvl="1" indent="-285750">
              <a:buFontTx/>
              <a:buChar char="-"/>
              <a:defRPr/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강수량은 절정기와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종식기에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분산이 큼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(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특이치 존재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),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코로나 이후 기온이 오름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  <a:p>
            <a:pPr marL="742950" lvl="1" indent="-285750">
              <a:buFontTx/>
              <a:buChar char="-"/>
              <a:defRPr/>
            </a:pP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결론 및 활용 방안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&gt;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사회적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거리두기와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대중교통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이용량의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관계 입증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감염병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예측모델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버스 혼잡도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…)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&gt;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생활인구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변화 추이</a:t>
            </a:r>
            <a:r>
              <a:rPr lang="ko-KR" altLang="en-US" sz="1400" dirty="0"/>
              <a:t> → 상권 활력 예측에 사용 </a:t>
            </a:r>
            <a:r>
              <a:rPr lang="ko-KR" altLang="en-US" sz="1400" dirty="0" smtClean="0"/>
              <a:t>가능</a:t>
            </a:r>
            <a:endParaRPr lang="en-US" altLang="ko-KR" sz="1400" dirty="0" smtClean="0"/>
          </a:p>
          <a:p>
            <a:pPr marL="285750" indent="-285750">
              <a:buFontTx/>
              <a:buChar char="-"/>
              <a:defRPr/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&gt; </a:t>
            </a:r>
            <a:r>
              <a:rPr lang="ko-KR" altLang="en-US" sz="1400" dirty="0"/>
              <a:t>특히 절정기 </a:t>
            </a:r>
            <a:r>
              <a:rPr lang="en-US" altLang="ko-KR" sz="1400" dirty="0"/>
              <a:t>vs </a:t>
            </a:r>
            <a:r>
              <a:rPr lang="ko-KR" altLang="en-US" sz="1400" dirty="0"/>
              <a:t>이후의 변화는 </a:t>
            </a:r>
            <a:r>
              <a:rPr lang="ko-KR" altLang="en-US" sz="1400" b="1" dirty="0"/>
              <a:t>소비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이동 흐름 분석에 도움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32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91047" y="604207"/>
            <a:ext cx="5454581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프로젝트 수행 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4" y="1242333"/>
            <a:ext cx="460845" cy="488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15179" y="1348081"/>
            <a:ext cx="2907323" cy="27699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분석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276436" y="1709466"/>
            <a:ext cx="7054764" cy="27699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en-US" altLang="ko-KR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자치구별 인구분포에 따른 대중교통 이용량 분석</a:t>
            </a:r>
            <a:r>
              <a:rPr lang="en-US" altLang="ko-KR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633840" y="2072052"/>
            <a:ext cx="9351660" cy="452431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ko-KR" altLang="en-US" sz="1400" b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분석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목적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/>
            </a:r>
            <a:b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&gt;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각 자치구 별 인구수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성별 분포와 대중교통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버스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지하철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과 상관관계 분석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  <a:p>
            <a:pPr>
              <a:defRPr/>
            </a:pPr>
            <a:r>
              <a:rPr lang="ko-KR" altLang="en-US" sz="1400" b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분석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방법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/>
            </a:r>
            <a:b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&gt;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버스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/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지하철 승하차량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+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인구 데이터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생활 인구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성별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/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나이 분포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)</a:t>
            </a:r>
            <a:b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&gt;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자치구별로 인구수와 이용량 간의 상관관계 분석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&gt;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피어슨 상관계수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를 활용하여 변수간의 상관관계 수치화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  <a:p>
            <a:pPr>
              <a:defRPr/>
            </a:pP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분석 결과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&gt;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자치구에 따라 버스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/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지하철 이용량의 차이</a:t>
            </a:r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467A"/>
              </a:solidFill>
              <a:latin typeface="+mn-ea"/>
            </a:endParaRPr>
          </a:p>
          <a:p>
            <a:pPr>
              <a:defRPr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예시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)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인구수 대비 대중교통 이용률이 낮은 구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	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-&gt;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자가용 이용률이 다른 구에 비해 비교적 높을것이다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  <a:p>
            <a:pPr>
              <a:defRPr/>
            </a:pP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&gt;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성별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/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나이에 따른 대중교통 이용량 비교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예시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청년 여성의 비율이 높으면 대중교통의 이용량이 높다 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  <a:p>
            <a:pPr>
              <a:defRPr/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	-&gt;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출근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대학교 통학 등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  <a:p>
            <a:pPr>
              <a:defRPr/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        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미성년자 남성의 비율이 높으면 대중교통의 이용량이 낮다 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	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-&gt;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미성년자는 보호자와 함께 이동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  <a:p>
            <a:pPr>
              <a:defRPr/>
            </a:pP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활용 방안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/>
            </a:r>
            <a:b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</a:b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&gt;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나이 및 성별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인구수 분포에 따라 지하철 역 또는 버스 정류장 추가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  <a:p>
            <a:pPr>
              <a:defRPr/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	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-&gt;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특정 자치구 대중교통 이용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인구 밀집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완화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467A"/>
              </a:solidFill>
              <a:latin typeface="+mn-ea"/>
            </a:endParaRPr>
          </a:p>
          <a:p>
            <a:pPr>
              <a:defRPr/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&gt;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자치구별로 인구수 대비 대중교통 이용량이 낮은 자치구 중 인구수가 많은 구에 정류장 또는 역 추가 설치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  <a:p>
            <a:pPr>
              <a:defRPr/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	-&gt;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자가용에 대한 의존도를 낮추어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n-ea"/>
              </a:rPr>
              <a:t>출퇴근 시간 교통 혼잡도 완화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467A"/>
              </a:solidFill>
              <a:latin typeface="+mn-ea"/>
            </a:endParaRPr>
          </a:p>
          <a:p>
            <a:pPr>
              <a:defRPr/>
            </a:pPr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467A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265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91047" y="604207"/>
            <a:ext cx="5454581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프로젝트 수행 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4" y="1242333"/>
            <a:ext cx="460845" cy="488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15179" y="1348081"/>
            <a:ext cx="2907323" cy="27699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5.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웹 서비스 개발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0862" t="25770" r="10697" b="9208"/>
          <a:stretch/>
        </p:blipFill>
        <p:spPr>
          <a:xfrm>
            <a:off x="3443348" y="3362167"/>
            <a:ext cx="3765435" cy="29701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175658" y="1836577"/>
            <a:ext cx="5845628" cy="55399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Flask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(3.0.3v)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를 활용한 </a:t>
            </a:r>
            <a:r>
              <a:rPr lang="ko-KR" altLang="en-US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백엔드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HTML/CSS/JavaScript, Jinja2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기반의 </a:t>
            </a:r>
            <a:r>
              <a:rPr lang="ko-KR" altLang="en-US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프론트엔드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75658" y="3362167"/>
            <a:ext cx="2125420" cy="2982849"/>
            <a:chOff x="7494815" y="1836577"/>
            <a:chExt cx="3191791" cy="4479412"/>
          </a:xfrm>
        </p:grpSpPr>
        <p:grpSp>
          <p:nvGrpSpPr>
            <p:cNvPr id="8" name="그룹 7"/>
            <p:cNvGrpSpPr/>
            <p:nvPr/>
          </p:nvGrpSpPr>
          <p:grpSpPr>
            <a:xfrm>
              <a:off x="7494816" y="1836577"/>
              <a:ext cx="3191790" cy="4479412"/>
              <a:chOff x="7116323" y="1836578"/>
              <a:chExt cx="4623921" cy="6489291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4"/>
              <a:srcRect l="19658"/>
              <a:stretch/>
            </p:blipFill>
            <p:spPr>
              <a:xfrm>
                <a:off x="7116323" y="1836578"/>
                <a:ext cx="4623921" cy="2721602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5"/>
              <a:srcRect l="19658"/>
              <a:stretch/>
            </p:blipFill>
            <p:spPr>
              <a:xfrm>
                <a:off x="7116324" y="4558180"/>
                <a:ext cx="4623919" cy="3767689"/>
              </a:xfrm>
              <a:prstGeom prst="rect">
                <a:avLst/>
              </a:prstGeom>
            </p:spPr>
          </p:pic>
        </p:grpSp>
        <p:sp>
          <p:nvSpPr>
            <p:cNvPr id="11" name="직사각형 10"/>
            <p:cNvSpPr/>
            <p:nvPr/>
          </p:nvSpPr>
          <p:spPr>
            <a:xfrm>
              <a:off x="7494815" y="1836577"/>
              <a:ext cx="3191787" cy="44794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r="12288"/>
          <a:stretch/>
        </p:blipFill>
        <p:spPr>
          <a:xfrm>
            <a:off x="7351053" y="1360780"/>
            <a:ext cx="4169994" cy="49842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2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91047" y="604207"/>
            <a:ext cx="5454581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프로젝트 수행 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4" y="1242333"/>
            <a:ext cx="460845" cy="488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15179" y="1348081"/>
            <a:ext cx="2907323" cy="27699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6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시연 동영상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Web 기능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4334" y="1906322"/>
            <a:ext cx="4846406" cy="3819828"/>
          </a:xfrm>
          <a:prstGeom prst="rect">
            <a:avLst/>
          </a:prstGeom>
        </p:spPr>
      </p:pic>
      <p:pic>
        <p:nvPicPr>
          <p:cNvPr id="6" name="데이터분석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45628" y="1906323"/>
            <a:ext cx="4844639" cy="381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9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91047" y="604207"/>
            <a:ext cx="5454581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05.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자체 평가 의견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91048" y="1768978"/>
            <a:ext cx="11348668" cy="4154984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이번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프로젝트에서는 버스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지하철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생활인구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날씨 등 다양한 데이터를 수집하여 자치구별 대중교통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이용량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분석을 수행하였으며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이를 통해 공공기관 정책 수립에 활용 가능한 기초 자료를 마련하고자 하였습니다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b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그러나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다음과 같은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부족한 점도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존재하였습니다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defRPr/>
            </a:pP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첫째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수집한 데이터의 범위는 충분했지만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j-ea"/>
                <a:ea typeface="+mj-ea"/>
              </a:rPr>
              <a:t>시간대별 세분화된 수집 및 분석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 이루어지지 못한 점은 아쉬운 부분입니다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대중교통 이용은 시간대에 따라 큰 변동이 있는 만큼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보다 정밀한 분석을 위해서는 향후 시간 단위의 데이터 수집 및 분석 체계 구축이 필요하다고 판단됩니다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defRPr/>
            </a:pP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둘째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j-ea"/>
                <a:ea typeface="+mj-ea"/>
              </a:rPr>
              <a:t>분석 결과를 바탕으로 한 예측 모델 개발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까지는 진행하지 못한 점도 개선 과제로 남습니다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향후에는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머신러닝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또는 통계 기반의 예측 모델을 도입하여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특정 시기나 요인에 따른 수요 예측이 가능하도록 발전시킬 수 있을 것으로 기대합니다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defRPr/>
            </a:pP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이러한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한계점에도 불구하고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다양한 데이터를 수집하고 분석 기반을 마련했다는 점에서 의미 있는 출발점이 되었으며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j-ea"/>
                <a:ea typeface="+mj-ea"/>
              </a:rPr>
              <a:t>향후 추가적인 데이터 고도화와 기능 확장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을 통해 더 나은 성과로 이어질 수 있을 것으로 기대합니다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804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 txBox="1">
            <a:spLocks/>
          </p:cNvSpPr>
          <p:nvPr/>
        </p:nvSpPr>
        <p:spPr>
          <a:xfrm>
            <a:off x="1248445" y="1485945"/>
            <a:ext cx="1381124" cy="6919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ko-KR" altLang="en-US" sz="4000" b="1" dirty="0" smtClean="0">
                <a:solidFill>
                  <a:srgbClr val="262626"/>
                </a:solidFill>
              </a:rPr>
              <a:t>목차</a:t>
            </a:r>
            <a:endParaRPr lang="ko-KR" altLang="en-US" sz="4000" b="1" dirty="0">
              <a:solidFill>
                <a:srgbClr val="26262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5012035" y="164923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5012035" y="245032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5012035" y="325141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5012035" y="4052502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5012035" y="4853591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</a:p>
        </p:txBody>
      </p:sp>
    </p:spTree>
    <p:extLst>
      <p:ext uri="{BB962C8B-B14F-4D97-AF65-F5344CB8AC3E}">
        <p14:creationId xmlns:p14="http://schemas.microsoft.com/office/powerpoint/2010/main" val="395738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91048" y="604207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15179" y="1768978"/>
            <a:ext cx="11348668" cy="33239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최근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대중교통 이용 행태가 변화함에 따라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자치구별 교통 수요를 세밀하게 파악하는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것이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공공기관의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정책 수립 및 행정 서비스 제공에 있어 점점 더 중요해지고 있습니다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b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특히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서울시와 같이 도시 밀도가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높고 자치구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간 이동이 활발한 지역에서는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b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j-ea"/>
                <a:ea typeface="+mj-ea"/>
              </a:rPr>
              <a:t>버스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j-ea"/>
                <a:ea typeface="+mj-ea"/>
              </a:rPr>
              <a:t>및 지하철 이용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j-ea"/>
                <a:ea typeface="+mj-ea"/>
              </a:rPr>
              <a:t>패턴을 정량적으로 분석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함으로써 교통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혼잡 완화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대중교통 인프라 개선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b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그리고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j-ea"/>
                <a:ea typeface="+mj-ea"/>
              </a:rPr>
              <a:t>지역 맞춤형 정책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j-ea"/>
                <a:ea typeface="+mj-ea"/>
              </a:rPr>
              <a:t>설계에 필요한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j-ea"/>
                <a:ea typeface="+mj-ea"/>
              </a:rPr>
              <a:t>기초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j-ea"/>
                <a:ea typeface="+mj-ea"/>
              </a:rPr>
              <a:t>자료를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j-ea"/>
                <a:ea typeface="+mj-ea"/>
              </a:rPr>
              <a:t>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j-ea"/>
                <a:ea typeface="+mj-ea"/>
              </a:rPr>
              <a:t>제공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할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수 있습니다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defRPr/>
            </a:pP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본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프로젝트는 서울시의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2020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년부터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2024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년까지의 </a:t>
            </a:r>
            <a:r>
              <a:rPr lang="ko-KR" altLang="en-US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생활인구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버스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·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지하철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이용량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날씨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데이터를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통합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분석하여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자치구별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대중교통 이용 특성을 도출하고 이를 공공기관의 다양한 정책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활용에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기여하고자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기획되었습니다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defRPr/>
            </a:pP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궁극적으로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본 분석 결과는 행정 계획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도시 교통 정책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복지시설 분포 조정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다양한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공공서비스 분야에서의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67A"/>
                </a:solidFill>
                <a:latin typeface="+mj-ea"/>
                <a:ea typeface="+mj-ea"/>
              </a:rPr>
              <a:t>데이터 기반 의사결정을 지원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할 수 있을 것입니다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4" y="1242333"/>
            <a:ext cx="460845" cy="4884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15179" y="1346201"/>
            <a:ext cx="3950521" cy="278880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주제 및 기획 의도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0780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91048" y="604207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프로젝트 개요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4" y="1242333"/>
            <a:ext cx="460845" cy="4884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15179" y="1346201"/>
            <a:ext cx="3950521" cy="278880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구조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54334" y="1730829"/>
            <a:ext cx="10897437" cy="469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4334" y="1936188"/>
            <a:ext cx="4257897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404ERROR/</a:t>
            </a:r>
          </a:p>
          <a:p>
            <a:r>
              <a:rPr lang="en-US" altLang="ko-KR" sz="1000" dirty="0"/>
              <a:t>├── app/</a:t>
            </a:r>
          </a:p>
          <a:p>
            <a:r>
              <a:rPr lang="en-US" altLang="ko-KR" sz="1000" dirty="0"/>
              <a:t>│   ├── </a:t>
            </a:r>
            <a:r>
              <a:rPr lang="en-US" altLang="ko-KR" sz="1000" dirty="0" err="1"/>
              <a:t>auth</a:t>
            </a:r>
            <a:r>
              <a:rPr lang="en-US" altLang="ko-KR" sz="1000" dirty="0"/>
              <a:t>/                          # </a:t>
            </a:r>
            <a:r>
              <a:rPr lang="ko-KR" altLang="en-US" sz="1000" dirty="0"/>
              <a:t>인증 관련 기능</a:t>
            </a:r>
          </a:p>
          <a:p>
            <a:r>
              <a:rPr lang="ko-KR" altLang="en-US" sz="1000" dirty="0"/>
              <a:t>│   │   └── </a:t>
            </a:r>
            <a:r>
              <a:rPr lang="en-US" altLang="ko-KR" sz="1000" dirty="0"/>
              <a:t>routes.py                  # </a:t>
            </a:r>
            <a:r>
              <a:rPr lang="ko-KR" altLang="en-US" sz="1000" dirty="0"/>
              <a:t>로그인</a:t>
            </a:r>
            <a:r>
              <a:rPr lang="en-US" altLang="ko-KR" sz="1000" dirty="0"/>
              <a:t>/</a:t>
            </a:r>
            <a:r>
              <a:rPr lang="ko-KR" altLang="en-US" sz="1000" dirty="0"/>
              <a:t>회원가입 라우팅</a:t>
            </a:r>
          </a:p>
          <a:p>
            <a:r>
              <a:rPr lang="ko-KR" altLang="en-US" sz="1000" dirty="0"/>
              <a:t>│</a:t>
            </a:r>
          </a:p>
          <a:p>
            <a:r>
              <a:rPr lang="ko-KR" altLang="en-US" sz="1000" dirty="0"/>
              <a:t>│   ├── </a:t>
            </a:r>
            <a:r>
              <a:rPr lang="en-US" altLang="ko-KR" sz="1000" dirty="0"/>
              <a:t>data/                          # </a:t>
            </a:r>
            <a:r>
              <a:rPr lang="ko-KR" altLang="en-US" sz="1000" dirty="0"/>
              <a:t>데이터 관련 모듈</a:t>
            </a:r>
          </a:p>
          <a:p>
            <a:r>
              <a:rPr lang="ko-KR" altLang="en-US" sz="1000" dirty="0"/>
              <a:t>│   │   ├── </a:t>
            </a:r>
            <a:r>
              <a:rPr lang="en-US" altLang="ko-KR" sz="1000" dirty="0" err="1"/>
              <a:t>result_data</a:t>
            </a:r>
            <a:r>
              <a:rPr lang="en-US" altLang="ko-KR" sz="1000" dirty="0"/>
              <a:t>/               # </a:t>
            </a:r>
            <a:r>
              <a:rPr lang="ko-KR" altLang="en-US" sz="1000" dirty="0"/>
              <a:t>분석용 </a:t>
            </a:r>
            <a:r>
              <a:rPr lang="en-US" altLang="ko-KR" sz="1000" dirty="0"/>
              <a:t>CSV </a:t>
            </a:r>
            <a:r>
              <a:rPr lang="ko-KR" altLang="en-US" sz="1000" dirty="0"/>
              <a:t>데이터와 코드</a:t>
            </a:r>
          </a:p>
          <a:p>
            <a:r>
              <a:rPr lang="ko-KR" altLang="en-US" sz="1000" dirty="0"/>
              <a:t>│   │   │   ├── </a:t>
            </a:r>
            <a:r>
              <a:rPr lang="en-US" altLang="ko-KR" sz="1000" dirty="0"/>
              <a:t>dataToDB.py            # DB </a:t>
            </a:r>
            <a:r>
              <a:rPr lang="ko-KR" altLang="en-US" sz="1000" dirty="0"/>
              <a:t>저장용 변환 스크립트</a:t>
            </a:r>
          </a:p>
          <a:p>
            <a:r>
              <a:rPr lang="ko-KR" altLang="en-US" sz="1000" dirty="0"/>
              <a:t>│   │   │   ├── </a:t>
            </a:r>
            <a:r>
              <a:rPr lang="en-US" altLang="ko-KR" sz="1000" dirty="0" err="1"/>
              <a:t>JSC_analyze.ipynb</a:t>
            </a:r>
            <a:r>
              <a:rPr lang="en-US" altLang="ko-KR" sz="1000" dirty="0"/>
              <a:t>      # JSC </a:t>
            </a:r>
            <a:r>
              <a:rPr lang="ko-KR" altLang="en-US" sz="1000" dirty="0"/>
              <a:t>분석 노트북</a:t>
            </a:r>
          </a:p>
          <a:p>
            <a:r>
              <a:rPr lang="ko-KR" altLang="en-US" sz="1000" dirty="0"/>
              <a:t>│   │   │   ├── </a:t>
            </a:r>
            <a:r>
              <a:rPr lang="en-US" altLang="ko-KR" sz="1000" dirty="0"/>
              <a:t>JSC_train.csv             # JSC </a:t>
            </a:r>
            <a:r>
              <a:rPr lang="ko-KR" altLang="en-US" sz="1000" dirty="0"/>
              <a:t>열차 데이터</a:t>
            </a:r>
          </a:p>
          <a:p>
            <a:r>
              <a:rPr lang="ko-KR" altLang="en-US" sz="1000" dirty="0"/>
              <a:t>│   │   │   ├── </a:t>
            </a:r>
            <a:r>
              <a:rPr lang="en-US" altLang="ko-KR" sz="1000" dirty="0"/>
              <a:t>LHK_bus.csv             # LHK </a:t>
            </a:r>
            <a:r>
              <a:rPr lang="ko-KR" altLang="en-US" sz="1000" dirty="0"/>
              <a:t>버스 데이터</a:t>
            </a:r>
          </a:p>
          <a:p>
            <a:r>
              <a:rPr lang="ko-KR" altLang="en-US" sz="1000" dirty="0"/>
              <a:t>│   │   │   ├── </a:t>
            </a:r>
            <a:r>
              <a:rPr lang="en-US" altLang="ko-KR" sz="1000" dirty="0"/>
              <a:t>merged_data.csv        # </a:t>
            </a:r>
            <a:r>
              <a:rPr lang="ko-KR" altLang="en-US" sz="1000" dirty="0"/>
              <a:t>병합된 최종 데이터</a:t>
            </a:r>
          </a:p>
          <a:p>
            <a:r>
              <a:rPr lang="ko-KR" altLang="en-US" sz="1000" dirty="0"/>
              <a:t>│   │   │   ├── </a:t>
            </a:r>
            <a:r>
              <a:rPr lang="en-US" altLang="ko-KR" sz="1000" dirty="0"/>
              <a:t>SHS_population.csv     # SHS </a:t>
            </a:r>
            <a:r>
              <a:rPr lang="ko-KR" altLang="en-US" sz="1000" dirty="0"/>
              <a:t>인구 데이터</a:t>
            </a:r>
          </a:p>
          <a:p>
            <a:r>
              <a:rPr lang="ko-KR" altLang="en-US" sz="1000" dirty="0"/>
              <a:t>│   │   │   ├── </a:t>
            </a:r>
            <a:r>
              <a:rPr lang="en-US" altLang="ko-KR" sz="1000" dirty="0"/>
              <a:t>SHS_weather.csv        # SHS </a:t>
            </a:r>
            <a:r>
              <a:rPr lang="ko-KR" altLang="en-US" sz="1000" dirty="0"/>
              <a:t>날씨 데이터</a:t>
            </a:r>
          </a:p>
          <a:p>
            <a:r>
              <a:rPr lang="ko-KR" altLang="en-US" sz="1000" dirty="0"/>
              <a:t>│ </a:t>
            </a:r>
          </a:p>
          <a:p>
            <a:r>
              <a:rPr lang="ko-KR" altLang="en-US" sz="1000" dirty="0"/>
              <a:t>│   │   ├── </a:t>
            </a:r>
            <a:r>
              <a:rPr lang="en-US" altLang="ko-KR" sz="1000" dirty="0" err="1"/>
              <a:t>SQL_query</a:t>
            </a:r>
            <a:r>
              <a:rPr lang="en-US" altLang="ko-KR" sz="1000" dirty="0"/>
              <a:t>/                 # SQL </a:t>
            </a:r>
            <a:r>
              <a:rPr lang="ko-KR" altLang="en-US" sz="1000" dirty="0"/>
              <a:t>쿼리 모음</a:t>
            </a:r>
          </a:p>
          <a:p>
            <a:r>
              <a:rPr lang="ko-KR" altLang="en-US" sz="1000" dirty="0"/>
              <a:t>│   │         ├── </a:t>
            </a:r>
            <a:r>
              <a:rPr lang="en-US" altLang="ko-KR" sz="1000" dirty="0" err="1"/>
              <a:t>mysql_grant.sql</a:t>
            </a:r>
            <a:endParaRPr lang="en-US" altLang="ko-KR" sz="1000" dirty="0"/>
          </a:p>
          <a:p>
            <a:r>
              <a:rPr lang="en-US" altLang="ko-KR" sz="1000" dirty="0"/>
              <a:t>│   │         ├── </a:t>
            </a:r>
            <a:r>
              <a:rPr lang="en-US" altLang="ko-KR" sz="1000" dirty="0" err="1"/>
              <a:t>query_test.sql</a:t>
            </a:r>
            <a:endParaRPr lang="en-US" altLang="ko-KR" sz="1000" dirty="0"/>
          </a:p>
          <a:p>
            <a:r>
              <a:rPr lang="en-US" altLang="ko-KR" sz="1000" dirty="0"/>
              <a:t>│   │         ├── </a:t>
            </a:r>
            <a:r>
              <a:rPr lang="en-US" altLang="ko-KR" sz="1000" dirty="0" err="1"/>
              <a:t>table_create.sql</a:t>
            </a:r>
            <a:endParaRPr lang="en-US" altLang="ko-KR" sz="1000" dirty="0"/>
          </a:p>
          <a:p>
            <a:r>
              <a:rPr lang="en-US" altLang="ko-KR" sz="1000" dirty="0"/>
              <a:t>│   │         └── </a:t>
            </a:r>
            <a:r>
              <a:rPr lang="en-US" altLang="ko-KR" sz="1000" dirty="0" err="1"/>
              <a:t>table_select.sql</a:t>
            </a:r>
            <a:endParaRPr lang="en-US" altLang="ko-KR" sz="1000" dirty="0"/>
          </a:p>
          <a:p>
            <a:r>
              <a:rPr lang="en-US" altLang="ko-KR" sz="1000" dirty="0"/>
              <a:t>│</a:t>
            </a:r>
          </a:p>
          <a:p>
            <a:r>
              <a:rPr lang="en-US" altLang="ko-KR" sz="1000" dirty="0"/>
              <a:t>│   ├── analysis.py                    # </a:t>
            </a:r>
            <a:r>
              <a:rPr lang="ko-KR" altLang="en-US" sz="1000" dirty="0"/>
              <a:t>데이터 분석 메인 스크립트</a:t>
            </a:r>
          </a:p>
          <a:p>
            <a:r>
              <a:rPr lang="ko-KR" altLang="en-US" sz="1000" dirty="0"/>
              <a:t>│   ├── </a:t>
            </a:r>
            <a:r>
              <a:rPr lang="en-US" altLang="ko-KR" sz="1000" dirty="0"/>
              <a:t>result.csv                     # </a:t>
            </a:r>
            <a:r>
              <a:rPr lang="ko-KR" altLang="en-US" sz="1000" dirty="0"/>
              <a:t>분석 결과 파일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32893" y="2243964"/>
            <a:ext cx="4177747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│   ├── analysis.py                    # </a:t>
            </a:r>
            <a:r>
              <a:rPr lang="ko-KR" altLang="en-US" sz="1000" dirty="0"/>
              <a:t>데이터 분석 메인 스크립트</a:t>
            </a:r>
          </a:p>
          <a:p>
            <a:r>
              <a:rPr lang="ko-KR" altLang="en-US" sz="1000" dirty="0"/>
              <a:t>│   ├── </a:t>
            </a:r>
            <a:r>
              <a:rPr lang="en-US" altLang="ko-KR" sz="1000" dirty="0"/>
              <a:t>result.csv                     # </a:t>
            </a:r>
            <a:r>
              <a:rPr lang="ko-KR" altLang="en-US" sz="1000" dirty="0"/>
              <a:t>분석 결과 파일</a:t>
            </a:r>
          </a:p>
          <a:p>
            <a:r>
              <a:rPr lang="ko-KR" altLang="en-US" sz="1000" dirty="0"/>
              <a:t>│</a:t>
            </a:r>
          </a:p>
          <a:p>
            <a:r>
              <a:rPr lang="ko-KR" altLang="en-US" sz="1000" dirty="0"/>
              <a:t>│   ├── </a:t>
            </a:r>
            <a:r>
              <a:rPr lang="en-US" altLang="ko-KR" sz="1000" dirty="0"/>
              <a:t>main/                          # </a:t>
            </a:r>
            <a:r>
              <a:rPr lang="ko-KR" altLang="en-US" sz="1000" dirty="0"/>
              <a:t>주요 기능과 </a:t>
            </a:r>
            <a:r>
              <a:rPr lang="ko-KR" altLang="en-US" sz="1000" dirty="0" err="1"/>
              <a:t>사용자별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라우트</a:t>
            </a:r>
            <a:endParaRPr lang="ko-KR" altLang="en-US" sz="1000" dirty="0"/>
          </a:p>
          <a:p>
            <a:r>
              <a:rPr lang="ko-KR" altLang="en-US" sz="1000" dirty="0"/>
              <a:t>│   │   ├── </a:t>
            </a:r>
            <a:r>
              <a:rPr lang="en-US" altLang="ko-KR" sz="1000" dirty="0"/>
              <a:t>commons/</a:t>
            </a:r>
          </a:p>
          <a:p>
            <a:r>
              <a:rPr lang="en-US" altLang="ko-KR" sz="1000" dirty="0"/>
              <a:t>│   │   │   └── common_routes.py       # </a:t>
            </a:r>
            <a:r>
              <a:rPr lang="ko-KR" altLang="en-US" sz="1000" dirty="0"/>
              <a:t>공통 라우팅</a:t>
            </a:r>
          </a:p>
          <a:p>
            <a:r>
              <a:rPr lang="ko-KR" altLang="en-US" sz="1000" dirty="0"/>
              <a:t>│   │   ├── </a:t>
            </a:r>
            <a:r>
              <a:rPr lang="en-US" altLang="ko-KR" sz="1000" dirty="0"/>
              <a:t>JSC/</a:t>
            </a:r>
          </a:p>
          <a:p>
            <a:r>
              <a:rPr lang="en-US" altLang="ko-KR" sz="1000" dirty="0"/>
              <a:t>│   │   │   ├── __</a:t>
            </a:r>
            <a:r>
              <a:rPr lang="en-US" altLang="ko-KR" sz="1000" dirty="0" err="1"/>
              <a:t>pycache</a:t>
            </a:r>
            <a:r>
              <a:rPr lang="en-US" altLang="ko-KR" sz="1000" dirty="0"/>
              <a:t>__/</a:t>
            </a:r>
          </a:p>
          <a:p>
            <a:r>
              <a:rPr lang="en-US" altLang="ko-KR" sz="1000" dirty="0"/>
              <a:t>│   │   │   ├── JSC_analyze_logic.py   # JSC </a:t>
            </a:r>
            <a:r>
              <a:rPr lang="ko-KR" altLang="en-US" sz="1000" dirty="0"/>
              <a:t>전용 분석 </a:t>
            </a:r>
            <a:r>
              <a:rPr lang="ko-KR" altLang="en-US" sz="1000" dirty="0" err="1"/>
              <a:t>로직</a:t>
            </a:r>
            <a:endParaRPr lang="ko-KR" altLang="en-US" sz="1000" dirty="0"/>
          </a:p>
          <a:p>
            <a:r>
              <a:rPr lang="ko-KR" altLang="en-US" sz="1000" dirty="0"/>
              <a:t>│   │   │   ├── </a:t>
            </a:r>
            <a:r>
              <a:rPr lang="en-US" altLang="ko-KR" sz="1000" dirty="0"/>
              <a:t>JSC_routes.py          # JSC </a:t>
            </a:r>
            <a:r>
              <a:rPr lang="ko-KR" altLang="en-US" sz="1000" dirty="0" err="1"/>
              <a:t>라우트</a:t>
            </a:r>
            <a:endParaRPr lang="ko-KR" altLang="en-US" sz="1000" dirty="0"/>
          </a:p>
          <a:p>
            <a:r>
              <a:rPr lang="ko-KR" altLang="en-US" sz="1000" dirty="0"/>
              <a:t>│</a:t>
            </a:r>
          </a:p>
          <a:p>
            <a:r>
              <a:rPr lang="ko-KR" altLang="en-US" sz="1000" dirty="0"/>
              <a:t>│   │   ├── </a:t>
            </a:r>
            <a:r>
              <a:rPr lang="en-US" altLang="ko-KR" sz="1000" dirty="0"/>
              <a:t>LHK/</a:t>
            </a:r>
          </a:p>
          <a:p>
            <a:r>
              <a:rPr lang="en-US" altLang="ko-KR" sz="1000" dirty="0"/>
              <a:t>│   │   │   ├── LHK_routes.py          # LHK </a:t>
            </a:r>
            <a:r>
              <a:rPr lang="ko-KR" altLang="en-US" sz="1000" dirty="0" err="1"/>
              <a:t>라우트</a:t>
            </a:r>
            <a:endParaRPr lang="ko-KR" altLang="en-US" sz="1000" dirty="0"/>
          </a:p>
          <a:p>
            <a:r>
              <a:rPr lang="ko-KR" altLang="en-US" sz="1000" dirty="0"/>
              <a:t>│</a:t>
            </a:r>
          </a:p>
          <a:p>
            <a:r>
              <a:rPr lang="ko-KR" altLang="en-US" sz="1000" dirty="0"/>
              <a:t>│   │   ├── </a:t>
            </a:r>
            <a:r>
              <a:rPr lang="en-US" altLang="ko-KR" sz="1000" dirty="0"/>
              <a:t>SHS/</a:t>
            </a:r>
          </a:p>
          <a:p>
            <a:r>
              <a:rPr lang="en-US" altLang="ko-KR" sz="1000" dirty="0"/>
              <a:t>│   │   │   └── SHS_routes.py          # SHS </a:t>
            </a:r>
            <a:r>
              <a:rPr lang="ko-KR" altLang="en-US" sz="1000" dirty="0" err="1"/>
              <a:t>라우트</a:t>
            </a:r>
            <a:endParaRPr lang="ko-KR" altLang="en-US" sz="1000" dirty="0"/>
          </a:p>
          <a:p>
            <a:r>
              <a:rPr lang="ko-KR" altLang="en-US" sz="1000" dirty="0"/>
              <a:t>│</a:t>
            </a:r>
          </a:p>
          <a:p>
            <a:r>
              <a:rPr lang="ko-KR" altLang="en-US" sz="1000" dirty="0"/>
              <a:t>│   │   └── </a:t>
            </a:r>
            <a:r>
              <a:rPr lang="en-US" altLang="ko-KR" sz="1000" dirty="0"/>
              <a:t>templates/</a:t>
            </a:r>
          </a:p>
          <a:p>
            <a:r>
              <a:rPr lang="en-US" altLang="ko-KR" sz="1000" dirty="0"/>
              <a:t>│   │       ├── common/</a:t>
            </a:r>
          </a:p>
          <a:p>
            <a:r>
              <a:rPr lang="en-US" altLang="ko-KR" sz="1000" dirty="0"/>
              <a:t>│   │       │   └── base.html          # </a:t>
            </a:r>
            <a:r>
              <a:rPr lang="ko-KR" altLang="en-US" sz="1000" dirty="0"/>
              <a:t>공통 베이스 템플릿</a:t>
            </a:r>
          </a:p>
          <a:p>
            <a:r>
              <a:rPr lang="ko-KR" altLang="en-US" sz="1000" dirty="0"/>
              <a:t>│   │       └── </a:t>
            </a:r>
            <a:r>
              <a:rPr lang="en-US" altLang="ko-KR" sz="1000" dirty="0"/>
              <a:t>main.html              # </a:t>
            </a:r>
            <a:r>
              <a:rPr lang="ko-KR" altLang="en-US" sz="1000" dirty="0"/>
              <a:t>메인 </a:t>
            </a:r>
            <a:r>
              <a:rPr lang="ko-KR" altLang="en-US" sz="1000" dirty="0" smtClean="0"/>
              <a:t>템플릿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10640" y="2243964"/>
            <a:ext cx="2430474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│   │   ├── </a:t>
            </a:r>
            <a:r>
              <a:rPr lang="en-US" altLang="ko-KR" sz="1000" dirty="0" smtClean="0"/>
              <a:t>JSC/</a:t>
            </a:r>
          </a:p>
          <a:p>
            <a:r>
              <a:rPr lang="en-US" altLang="ko-KR" sz="1000" dirty="0" smtClean="0"/>
              <a:t>│   │   │   ├── dashboard.html</a:t>
            </a:r>
          </a:p>
          <a:p>
            <a:r>
              <a:rPr lang="en-US" altLang="ko-KR" sz="1000" dirty="0" smtClean="0"/>
              <a:t>│   │   │   └── district.html</a:t>
            </a:r>
          </a:p>
          <a:p>
            <a:r>
              <a:rPr lang="en-US" altLang="ko-KR" sz="1000" dirty="0" smtClean="0"/>
              <a:t>│   │   ├── LHK/</a:t>
            </a:r>
          </a:p>
          <a:p>
            <a:r>
              <a:rPr lang="en-US" altLang="ko-KR" sz="1000" dirty="0" smtClean="0"/>
              <a:t>│   │   │   ├── auth_base.html</a:t>
            </a:r>
          </a:p>
          <a:p>
            <a:r>
              <a:rPr lang="en-US" altLang="ko-KR" sz="1000" dirty="0" smtClean="0"/>
              <a:t>│   │   │   ├── find_account.html</a:t>
            </a:r>
          </a:p>
          <a:p>
            <a:r>
              <a:rPr lang="en-US" altLang="ko-KR" sz="1000" dirty="0" smtClean="0"/>
              <a:t>│   │   │   ├── login.html</a:t>
            </a:r>
          </a:p>
          <a:p>
            <a:r>
              <a:rPr lang="en-US" altLang="ko-KR" sz="1000" dirty="0" smtClean="0"/>
              <a:t>│   │   │   ├── profile_edit.html</a:t>
            </a:r>
          </a:p>
          <a:p>
            <a:r>
              <a:rPr lang="en-US" altLang="ko-KR" sz="1000" dirty="0" smtClean="0"/>
              <a:t>│   │   │   ├── register.html</a:t>
            </a:r>
          </a:p>
          <a:p>
            <a:r>
              <a:rPr lang="en-US" altLang="ko-KR" sz="1000" dirty="0" smtClean="0"/>
              <a:t>│   │   │   ├── signup.html</a:t>
            </a:r>
          </a:p>
          <a:p>
            <a:r>
              <a:rPr lang="en-US" altLang="ko-KR" sz="1000" dirty="0" smtClean="0"/>
              <a:t>│   │   │   └── weather.html</a:t>
            </a:r>
          </a:p>
          <a:p>
            <a:r>
              <a:rPr lang="en-US" altLang="ko-KR" sz="1000" dirty="0" smtClean="0"/>
              <a:t>│   │   ├── SHS/</a:t>
            </a:r>
          </a:p>
          <a:p>
            <a:r>
              <a:rPr lang="en-US" altLang="ko-KR" sz="1000" dirty="0" smtClean="0"/>
              <a:t>│   │   │   ├── chat.html</a:t>
            </a:r>
          </a:p>
          <a:p>
            <a:r>
              <a:rPr lang="en-US" altLang="ko-KR" sz="1000" dirty="0" smtClean="0"/>
              <a:t>│   │   │   ├── compare.html</a:t>
            </a:r>
          </a:p>
          <a:p>
            <a:r>
              <a:rPr lang="en-US" altLang="ko-KR" sz="1000" dirty="0" smtClean="0"/>
              <a:t>│   │   │   ├── support.html</a:t>
            </a:r>
          </a:p>
          <a:p>
            <a:r>
              <a:rPr lang="en-US" altLang="ko-KR" sz="1000" dirty="0" smtClean="0"/>
              <a:t>│   │   │   ├── chart.html</a:t>
            </a:r>
          </a:p>
          <a:p>
            <a:r>
              <a:rPr lang="en-US" altLang="ko-KR" sz="1000" dirty="0" smtClean="0"/>
              <a:t>│   │   │   ├── explorer.html</a:t>
            </a:r>
          </a:p>
          <a:p>
            <a:r>
              <a:rPr lang="en-US" altLang="ko-KR" sz="1000" dirty="0" smtClean="0"/>
              <a:t>│   │   │   ├── outlier.html</a:t>
            </a:r>
          </a:p>
          <a:p>
            <a:r>
              <a:rPr lang="en-US" altLang="ko-KR" sz="1000" dirty="0" smtClean="0"/>
              <a:t>│   │   │   ├── profile_edit.html</a:t>
            </a:r>
          </a:p>
          <a:p>
            <a:r>
              <a:rPr lang="en-US" altLang="ko-KR" sz="1000" dirty="0" smtClean="0"/>
              <a:t>│   │   │   └── support.html</a:t>
            </a:r>
          </a:p>
          <a:p>
            <a:r>
              <a:rPr lang="en-US" altLang="ko-KR" sz="1000" dirty="0" smtClean="0"/>
              <a:t>│   │   ├── __init__.py</a:t>
            </a:r>
          </a:p>
          <a:p>
            <a:r>
              <a:rPr lang="en-US" altLang="ko-KR" sz="1000" dirty="0" smtClean="0"/>
              <a:t>│   │   ├── blueprint.py</a:t>
            </a:r>
          </a:p>
          <a:p>
            <a:r>
              <a:rPr lang="en-US" altLang="ko-KR" sz="1000" dirty="0" smtClean="0"/>
              <a:t>│   │   └── routes.py</a:t>
            </a:r>
          </a:p>
          <a:p>
            <a:r>
              <a:rPr lang="en-US" altLang="ko-KR" sz="1000" dirty="0" smtClean="0"/>
              <a:t>│   ├── .</a:t>
            </a:r>
            <a:r>
              <a:rPr lang="en-US" altLang="ko-KR" sz="1000" dirty="0" err="1" smtClean="0"/>
              <a:t>gitattributes</a:t>
            </a:r>
            <a:endParaRPr lang="en-US" altLang="ko-KR" sz="1000" dirty="0" smtClean="0"/>
          </a:p>
          <a:p>
            <a:r>
              <a:rPr lang="en-US" altLang="ko-KR" sz="1000" dirty="0" smtClean="0"/>
              <a:t>│   └── .</a:t>
            </a:r>
            <a:r>
              <a:rPr lang="en-US" altLang="ko-KR" sz="1000" dirty="0" err="1" smtClean="0"/>
              <a:t>gitignore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1272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91048" y="604207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프로젝트 개요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4" y="1242333"/>
            <a:ext cx="460845" cy="4884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15179" y="1346201"/>
            <a:ext cx="3950521" cy="278880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구조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54334" y="1730829"/>
            <a:ext cx="10897437" cy="469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4334" y="1936188"/>
            <a:ext cx="4257897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404ERROR/</a:t>
            </a:r>
          </a:p>
          <a:p>
            <a:r>
              <a:rPr lang="en-US" altLang="ko-KR" sz="1000" dirty="0"/>
              <a:t>├── app/</a:t>
            </a:r>
          </a:p>
          <a:p>
            <a:r>
              <a:rPr lang="en-US" altLang="ko-KR" sz="1000" dirty="0"/>
              <a:t>│   ├── </a:t>
            </a:r>
            <a:r>
              <a:rPr lang="en-US" altLang="ko-KR" sz="1000" dirty="0" err="1"/>
              <a:t>auth</a:t>
            </a:r>
            <a:r>
              <a:rPr lang="en-US" altLang="ko-KR" sz="1000" dirty="0"/>
              <a:t>/                          # </a:t>
            </a:r>
            <a:r>
              <a:rPr lang="ko-KR" altLang="en-US" sz="1000" dirty="0"/>
              <a:t>인증 관련 기능</a:t>
            </a:r>
          </a:p>
          <a:p>
            <a:r>
              <a:rPr lang="ko-KR" altLang="en-US" sz="1000" dirty="0"/>
              <a:t>│   │   └── </a:t>
            </a:r>
            <a:r>
              <a:rPr lang="en-US" altLang="ko-KR" sz="1000" dirty="0"/>
              <a:t>routes.py                  # </a:t>
            </a:r>
            <a:r>
              <a:rPr lang="ko-KR" altLang="en-US" sz="1000" dirty="0"/>
              <a:t>로그인</a:t>
            </a:r>
            <a:r>
              <a:rPr lang="en-US" altLang="ko-KR" sz="1000" dirty="0"/>
              <a:t>/</a:t>
            </a:r>
            <a:r>
              <a:rPr lang="ko-KR" altLang="en-US" sz="1000" dirty="0"/>
              <a:t>회원가입 라우팅</a:t>
            </a:r>
          </a:p>
          <a:p>
            <a:r>
              <a:rPr lang="ko-KR" altLang="en-US" sz="1000" dirty="0"/>
              <a:t>│</a:t>
            </a:r>
          </a:p>
          <a:p>
            <a:r>
              <a:rPr lang="ko-KR" altLang="en-US" sz="1000" dirty="0"/>
              <a:t>│   ├── </a:t>
            </a:r>
            <a:r>
              <a:rPr lang="en-US" altLang="ko-KR" sz="1000" dirty="0"/>
              <a:t>data/                          # </a:t>
            </a:r>
            <a:r>
              <a:rPr lang="ko-KR" altLang="en-US" sz="1000" dirty="0"/>
              <a:t>데이터 관련 모듈</a:t>
            </a:r>
          </a:p>
          <a:p>
            <a:r>
              <a:rPr lang="ko-KR" altLang="en-US" sz="1000" dirty="0"/>
              <a:t>│   │   ├── </a:t>
            </a:r>
            <a:r>
              <a:rPr lang="en-US" altLang="ko-KR" sz="1000" dirty="0" err="1"/>
              <a:t>result_data</a:t>
            </a:r>
            <a:r>
              <a:rPr lang="en-US" altLang="ko-KR" sz="1000" dirty="0"/>
              <a:t>/               # </a:t>
            </a:r>
            <a:r>
              <a:rPr lang="ko-KR" altLang="en-US" sz="1000" dirty="0"/>
              <a:t>분석용 </a:t>
            </a:r>
            <a:r>
              <a:rPr lang="en-US" altLang="ko-KR" sz="1000" dirty="0"/>
              <a:t>CSV </a:t>
            </a:r>
            <a:r>
              <a:rPr lang="ko-KR" altLang="en-US" sz="1000" dirty="0"/>
              <a:t>데이터와 코드</a:t>
            </a:r>
          </a:p>
          <a:p>
            <a:r>
              <a:rPr lang="ko-KR" altLang="en-US" sz="1000" dirty="0"/>
              <a:t>│   │   │   ├── </a:t>
            </a:r>
            <a:r>
              <a:rPr lang="en-US" altLang="ko-KR" sz="1000" dirty="0"/>
              <a:t>dataToDB.py            # DB </a:t>
            </a:r>
            <a:r>
              <a:rPr lang="ko-KR" altLang="en-US" sz="1000" dirty="0"/>
              <a:t>저장용 변환 스크립트</a:t>
            </a:r>
          </a:p>
          <a:p>
            <a:r>
              <a:rPr lang="ko-KR" altLang="en-US" sz="1000" dirty="0"/>
              <a:t>│   │   │   ├── </a:t>
            </a:r>
            <a:r>
              <a:rPr lang="en-US" altLang="ko-KR" sz="1000" dirty="0" err="1"/>
              <a:t>JSC_analyze.ipynb</a:t>
            </a:r>
            <a:r>
              <a:rPr lang="en-US" altLang="ko-KR" sz="1000" dirty="0"/>
              <a:t>      # JSC </a:t>
            </a:r>
            <a:r>
              <a:rPr lang="ko-KR" altLang="en-US" sz="1000" dirty="0"/>
              <a:t>분석 노트북</a:t>
            </a:r>
          </a:p>
          <a:p>
            <a:r>
              <a:rPr lang="ko-KR" altLang="en-US" sz="1000" dirty="0"/>
              <a:t>│   │   │   ├── </a:t>
            </a:r>
            <a:r>
              <a:rPr lang="en-US" altLang="ko-KR" sz="1000" dirty="0"/>
              <a:t>JSC_train.csv             # JSC </a:t>
            </a:r>
            <a:r>
              <a:rPr lang="ko-KR" altLang="en-US" sz="1000" dirty="0"/>
              <a:t>열차 데이터</a:t>
            </a:r>
          </a:p>
          <a:p>
            <a:r>
              <a:rPr lang="ko-KR" altLang="en-US" sz="1000" dirty="0"/>
              <a:t>│   │   │   ├── </a:t>
            </a:r>
            <a:r>
              <a:rPr lang="en-US" altLang="ko-KR" sz="1000" dirty="0"/>
              <a:t>LHK_bus.csv             # LHK </a:t>
            </a:r>
            <a:r>
              <a:rPr lang="ko-KR" altLang="en-US" sz="1000" dirty="0"/>
              <a:t>버스 데이터</a:t>
            </a:r>
          </a:p>
          <a:p>
            <a:r>
              <a:rPr lang="ko-KR" altLang="en-US" sz="1000" dirty="0"/>
              <a:t>│   │   │   ├── </a:t>
            </a:r>
            <a:r>
              <a:rPr lang="en-US" altLang="ko-KR" sz="1000" dirty="0"/>
              <a:t>merged_data.csv        # </a:t>
            </a:r>
            <a:r>
              <a:rPr lang="ko-KR" altLang="en-US" sz="1000" dirty="0"/>
              <a:t>병합된 최종 데이터</a:t>
            </a:r>
          </a:p>
          <a:p>
            <a:r>
              <a:rPr lang="ko-KR" altLang="en-US" sz="1000" dirty="0"/>
              <a:t>│   │   │   ├── </a:t>
            </a:r>
            <a:r>
              <a:rPr lang="en-US" altLang="ko-KR" sz="1000" dirty="0"/>
              <a:t>SHS_population.csv     # SHS </a:t>
            </a:r>
            <a:r>
              <a:rPr lang="ko-KR" altLang="en-US" sz="1000" dirty="0"/>
              <a:t>인구 데이터</a:t>
            </a:r>
          </a:p>
          <a:p>
            <a:r>
              <a:rPr lang="ko-KR" altLang="en-US" sz="1000" dirty="0"/>
              <a:t>│   │   │   ├── </a:t>
            </a:r>
            <a:r>
              <a:rPr lang="en-US" altLang="ko-KR" sz="1000" dirty="0"/>
              <a:t>SHS_weather.csv        # SHS </a:t>
            </a:r>
            <a:r>
              <a:rPr lang="ko-KR" altLang="en-US" sz="1000" dirty="0"/>
              <a:t>날씨 데이터</a:t>
            </a:r>
          </a:p>
          <a:p>
            <a:r>
              <a:rPr lang="ko-KR" altLang="en-US" sz="1000" dirty="0"/>
              <a:t>│ </a:t>
            </a:r>
          </a:p>
          <a:p>
            <a:r>
              <a:rPr lang="ko-KR" altLang="en-US" sz="1000" dirty="0"/>
              <a:t>│   │   ├── </a:t>
            </a:r>
            <a:r>
              <a:rPr lang="en-US" altLang="ko-KR" sz="1000" dirty="0" err="1"/>
              <a:t>SQL_query</a:t>
            </a:r>
            <a:r>
              <a:rPr lang="en-US" altLang="ko-KR" sz="1000" dirty="0"/>
              <a:t>/                 # SQL </a:t>
            </a:r>
            <a:r>
              <a:rPr lang="ko-KR" altLang="en-US" sz="1000" dirty="0"/>
              <a:t>쿼리 모음</a:t>
            </a:r>
          </a:p>
          <a:p>
            <a:r>
              <a:rPr lang="ko-KR" altLang="en-US" sz="1000" dirty="0"/>
              <a:t>│   │         ├── </a:t>
            </a:r>
            <a:r>
              <a:rPr lang="en-US" altLang="ko-KR" sz="1000" dirty="0" err="1"/>
              <a:t>mysql_grant.sql</a:t>
            </a:r>
            <a:endParaRPr lang="en-US" altLang="ko-KR" sz="1000" dirty="0"/>
          </a:p>
          <a:p>
            <a:r>
              <a:rPr lang="en-US" altLang="ko-KR" sz="1000" dirty="0"/>
              <a:t>│   │         ├── </a:t>
            </a:r>
            <a:r>
              <a:rPr lang="en-US" altLang="ko-KR" sz="1000" dirty="0" err="1"/>
              <a:t>query_test.sql</a:t>
            </a:r>
            <a:endParaRPr lang="en-US" altLang="ko-KR" sz="1000" dirty="0"/>
          </a:p>
          <a:p>
            <a:r>
              <a:rPr lang="en-US" altLang="ko-KR" sz="1000" dirty="0"/>
              <a:t>│   │         ├── </a:t>
            </a:r>
            <a:r>
              <a:rPr lang="en-US" altLang="ko-KR" sz="1000" dirty="0" err="1"/>
              <a:t>table_create.sql</a:t>
            </a:r>
            <a:endParaRPr lang="en-US" altLang="ko-KR" sz="1000" dirty="0"/>
          </a:p>
          <a:p>
            <a:r>
              <a:rPr lang="en-US" altLang="ko-KR" sz="1000" dirty="0"/>
              <a:t>│   │         └── </a:t>
            </a:r>
            <a:r>
              <a:rPr lang="en-US" altLang="ko-KR" sz="1000" dirty="0" err="1"/>
              <a:t>table_select.sql</a:t>
            </a:r>
            <a:endParaRPr lang="en-US" altLang="ko-KR" sz="1000" dirty="0"/>
          </a:p>
          <a:p>
            <a:r>
              <a:rPr lang="en-US" altLang="ko-KR" sz="1000" dirty="0"/>
              <a:t>│</a:t>
            </a:r>
          </a:p>
          <a:p>
            <a:r>
              <a:rPr lang="en-US" altLang="ko-KR" sz="1000" dirty="0"/>
              <a:t>│   ├── analysis.py                    # </a:t>
            </a:r>
            <a:r>
              <a:rPr lang="ko-KR" altLang="en-US" sz="1000" dirty="0"/>
              <a:t>데이터 분석 메인 스크립트</a:t>
            </a:r>
          </a:p>
          <a:p>
            <a:r>
              <a:rPr lang="ko-KR" altLang="en-US" sz="1000" dirty="0"/>
              <a:t>│   ├── </a:t>
            </a:r>
            <a:r>
              <a:rPr lang="en-US" altLang="ko-KR" sz="1000" dirty="0"/>
              <a:t>result.csv                     # </a:t>
            </a:r>
            <a:r>
              <a:rPr lang="ko-KR" altLang="en-US" sz="1000" dirty="0"/>
              <a:t>분석 결과 파일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32893" y="2243964"/>
            <a:ext cx="4177747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│   ├── analysis.py                    # </a:t>
            </a:r>
            <a:r>
              <a:rPr lang="ko-KR" altLang="en-US" sz="1000" dirty="0"/>
              <a:t>데이터 분석 메인 스크립트</a:t>
            </a:r>
          </a:p>
          <a:p>
            <a:r>
              <a:rPr lang="ko-KR" altLang="en-US" sz="1000" dirty="0"/>
              <a:t>│   ├── </a:t>
            </a:r>
            <a:r>
              <a:rPr lang="en-US" altLang="ko-KR" sz="1000" dirty="0"/>
              <a:t>result.csv                     # </a:t>
            </a:r>
            <a:r>
              <a:rPr lang="ko-KR" altLang="en-US" sz="1000" dirty="0"/>
              <a:t>분석 결과 파일</a:t>
            </a:r>
          </a:p>
          <a:p>
            <a:r>
              <a:rPr lang="ko-KR" altLang="en-US" sz="1000" dirty="0"/>
              <a:t>│</a:t>
            </a:r>
          </a:p>
          <a:p>
            <a:r>
              <a:rPr lang="ko-KR" altLang="en-US" sz="1000" dirty="0"/>
              <a:t>│   ├── </a:t>
            </a:r>
            <a:r>
              <a:rPr lang="en-US" altLang="ko-KR" sz="1000" dirty="0"/>
              <a:t>main/                          # </a:t>
            </a:r>
            <a:r>
              <a:rPr lang="ko-KR" altLang="en-US" sz="1000" dirty="0"/>
              <a:t>주요 기능과 </a:t>
            </a:r>
            <a:r>
              <a:rPr lang="ko-KR" altLang="en-US" sz="1000" dirty="0" err="1"/>
              <a:t>사용자별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라우트</a:t>
            </a:r>
            <a:endParaRPr lang="ko-KR" altLang="en-US" sz="1000" dirty="0"/>
          </a:p>
          <a:p>
            <a:r>
              <a:rPr lang="ko-KR" altLang="en-US" sz="1000" dirty="0"/>
              <a:t>│   │   ├── </a:t>
            </a:r>
            <a:r>
              <a:rPr lang="en-US" altLang="ko-KR" sz="1000" dirty="0"/>
              <a:t>commons/</a:t>
            </a:r>
          </a:p>
          <a:p>
            <a:r>
              <a:rPr lang="en-US" altLang="ko-KR" sz="1000" dirty="0"/>
              <a:t>│   │   │   └── common_routes.py       # </a:t>
            </a:r>
            <a:r>
              <a:rPr lang="ko-KR" altLang="en-US" sz="1000" dirty="0"/>
              <a:t>공통 라우팅</a:t>
            </a:r>
          </a:p>
          <a:p>
            <a:r>
              <a:rPr lang="ko-KR" altLang="en-US" sz="1000" dirty="0"/>
              <a:t>│   │   ├── </a:t>
            </a:r>
            <a:r>
              <a:rPr lang="en-US" altLang="ko-KR" sz="1000" dirty="0"/>
              <a:t>JSC/</a:t>
            </a:r>
          </a:p>
          <a:p>
            <a:r>
              <a:rPr lang="en-US" altLang="ko-KR" sz="1000" dirty="0"/>
              <a:t>│   │   │   ├── __</a:t>
            </a:r>
            <a:r>
              <a:rPr lang="en-US" altLang="ko-KR" sz="1000" dirty="0" err="1"/>
              <a:t>pycache</a:t>
            </a:r>
            <a:r>
              <a:rPr lang="en-US" altLang="ko-KR" sz="1000" dirty="0"/>
              <a:t>__/</a:t>
            </a:r>
          </a:p>
          <a:p>
            <a:r>
              <a:rPr lang="en-US" altLang="ko-KR" sz="1000" dirty="0"/>
              <a:t>│   │   │   ├── JSC_analyze_logic.py   # JSC </a:t>
            </a:r>
            <a:r>
              <a:rPr lang="ko-KR" altLang="en-US" sz="1000" dirty="0"/>
              <a:t>전용 분석 </a:t>
            </a:r>
            <a:r>
              <a:rPr lang="ko-KR" altLang="en-US" sz="1000" dirty="0" err="1"/>
              <a:t>로직</a:t>
            </a:r>
            <a:endParaRPr lang="ko-KR" altLang="en-US" sz="1000" dirty="0"/>
          </a:p>
          <a:p>
            <a:r>
              <a:rPr lang="ko-KR" altLang="en-US" sz="1000" dirty="0"/>
              <a:t>│   │   │   ├── </a:t>
            </a:r>
            <a:r>
              <a:rPr lang="en-US" altLang="ko-KR" sz="1000" dirty="0"/>
              <a:t>JSC_routes.py          # JSC </a:t>
            </a:r>
            <a:r>
              <a:rPr lang="ko-KR" altLang="en-US" sz="1000" dirty="0" err="1"/>
              <a:t>라우트</a:t>
            </a:r>
            <a:endParaRPr lang="ko-KR" altLang="en-US" sz="1000" dirty="0"/>
          </a:p>
          <a:p>
            <a:r>
              <a:rPr lang="ko-KR" altLang="en-US" sz="1000" dirty="0"/>
              <a:t>│</a:t>
            </a:r>
          </a:p>
          <a:p>
            <a:r>
              <a:rPr lang="ko-KR" altLang="en-US" sz="1000" dirty="0"/>
              <a:t>│   │   ├── </a:t>
            </a:r>
            <a:r>
              <a:rPr lang="en-US" altLang="ko-KR" sz="1000" dirty="0"/>
              <a:t>LHK/</a:t>
            </a:r>
          </a:p>
          <a:p>
            <a:r>
              <a:rPr lang="en-US" altLang="ko-KR" sz="1000" dirty="0"/>
              <a:t>│   │   │   ├── LHK_routes.py          # LHK </a:t>
            </a:r>
            <a:r>
              <a:rPr lang="ko-KR" altLang="en-US" sz="1000" dirty="0" err="1"/>
              <a:t>라우트</a:t>
            </a:r>
            <a:endParaRPr lang="ko-KR" altLang="en-US" sz="1000" dirty="0"/>
          </a:p>
          <a:p>
            <a:r>
              <a:rPr lang="ko-KR" altLang="en-US" sz="1000" dirty="0"/>
              <a:t>│</a:t>
            </a:r>
          </a:p>
          <a:p>
            <a:r>
              <a:rPr lang="ko-KR" altLang="en-US" sz="1000" dirty="0"/>
              <a:t>│   │   ├── </a:t>
            </a:r>
            <a:r>
              <a:rPr lang="en-US" altLang="ko-KR" sz="1000" dirty="0"/>
              <a:t>SHS/</a:t>
            </a:r>
          </a:p>
          <a:p>
            <a:r>
              <a:rPr lang="en-US" altLang="ko-KR" sz="1000" dirty="0"/>
              <a:t>│   │   │   └── SHS_routes.py          # SHS </a:t>
            </a:r>
            <a:r>
              <a:rPr lang="ko-KR" altLang="en-US" sz="1000" dirty="0" err="1"/>
              <a:t>라우트</a:t>
            </a:r>
            <a:endParaRPr lang="ko-KR" altLang="en-US" sz="1000" dirty="0"/>
          </a:p>
          <a:p>
            <a:r>
              <a:rPr lang="ko-KR" altLang="en-US" sz="1000" dirty="0"/>
              <a:t>│</a:t>
            </a:r>
          </a:p>
          <a:p>
            <a:r>
              <a:rPr lang="ko-KR" altLang="en-US" sz="1000" dirty="0"/>
              <a:t>│   │   └── </a:t>
            </a:r>
            <a:r>
              <a:rPr lang="en-US" altLang="ko-KR" sz="1000" dirty="0"/>
              <a:t>templates/</a:t>
            </a:r>
          </a:p>
          <a:p>
            <a:r>
              <a:rPr lang="en-US" altLang="ko-KR" sz="1000" dirty="0"/>
              <a:t>│   │       ├── common/</a:t>
            </a:r>
          </a:p>
          <a:p>
            <a:r>
              <a:rPr lang="en-US" altLang="ko-KR" sz="1000" dirty="0"/>
              <a:t>│   │       │   └── base.html          # </a:t>
            </a:r>
            <a:r>
              <a:rPr lang="ko-KR" altLang="en-US" sz="1000" dirty="0"/>
              <a:t>공통 베이스 템플릿</a:t>
            </a:r>
          </a:p>
          <a:p>
            <a:r>
              <a:rPr lang="ko-KR" altLang="en-US" sz="1000" dirty="0"/>
              <a:t>│   │       └── </a:t>
            </a:r>
            <a:r>
              <a:rPr lang="en-US" altLang="ko-KR" sz="1000" dirty="0"/>
              <a:t>main.html              # </a:t>
            </a:r>
            <a:r>
              <a:rPr lang="ko-KR" altLang="en-US" sz="1000" dirty="0"/>
              <a:t>메인 </a:t>
            </a:r>
            <a:r>
              <a:rPr lang="ko-KR" altLang="en-US" sz="1000" dirty="0" smtClean="0"/>
              <a:t>템플릿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10640" y="2243964"/>
            <a:ext cx="2430474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│   │   ├── </a:t>
            </a:r>
            <a:r>
              <a:rPr lang="en-US" altLang="ko-KR" sz="1000" dirty="0" smtClean="0"/>
              <a:t>JSC/</a:t>
            </a:r>
          </a:p>
          <a:p>
            <a:r>
              <a:rPr lang="en-US" altLang="ko-KR" sz="1000" dirty="0" smtClean="0"/>
              <a:t>│   │   │   ├── dashboard.html</a:t>
            </a:r>
          </a:p>
          <a:p>
            <a:r>
              <a:rPr lang="en-US" altLang="ko-KR" sz="1000" dirty="0" smtClean="0"/>
              <a:t>│   │   │   └── district.html</a:t>
            </a:r>
          </a:p>
          <a:p>
            <a:r>
              <a:rPr lang="en-US" altLang="ko-KR" sz="1000" dirty="0" smtClean="0"/>
              <a:t>│   │   ├── LHK/</a:t>
            </a:r>
          </a:p>
          <a:p>
            <a:r>
              <a:rPr lang="en-US" altLang="ko-KR" sz="1000" dirty="0" smtClean="0"/>
              <a:t>│   │   │   ├── auth_base.html</a:t>
            </a:r>
          </a:p>
          <a:p>
            <a:r>
              <a:rPr lang="en-US" altLang="ko-KR" sz="1000" dirty="0" smtClean="0"/>
              <a:t>│   │   │   ├── find_account.html</a:t>
            </a:r>
          </a:p>
          <a:p>
            <a:r>
              <a:rPr lang="en-US" altLang="ko-KR" sz="1000" dirty="0" smtClean="0"/>
              <a:t>│   │   │   ├── login.html</a:t>
            </a:r>
          </a:p>
          <a:p>
            <a:r>
              <a:rPr lang="en-US" altLang="ko-KR" sz="1000" dirty="0" smtClean="0"/>
              <a:t>│   │   │   ├── profile_edit.html</a:t>
            </a:r>
          </a:p>
          <a:p>
            <a:r>
              <a:rPr lang="en-US" altLang="ko-KR" sz="1000" dirty="0" smtClean="0"/>
              <a:t>│   │   │   ├── register.html</a:t>
            </a:r>
          </a:p>
          <a:p>
            <a:r>
              <a:rPr lang="en-US" altLang="ko-KR" sz="1000" dirty="0" smtClean="0"/>
              <a:t>│   │   │   ├── signup.html</a:t>
            </a:r>
          </a:p>
          <a:p>
            <a:r>
              <a:rPr lang="en-US" altLang="ko-KR" sz="1000" dirty="0" smtClean="0"/>
              <a:t>│   │   │   └── weather.html</a:t>
            </a:r>
          </a:p>
          <a:p>
            <a:r>
              <a:rPr lang="en-US" altLang="ko-KR" sz="1000" dirty="0" smtClean="0"/>
              <a:t>│   │   ├── SHS/</a:t>
            </a:r>
          </a:p>
          <a:p>
            <a:r>
              <a:rPr lang="en-US" altLang="ko-KR" sz="1000" dirty="0" smtClean="0"/>
              <a:t>│   │   │   ├── chat.html</a:t>
            </a:r>
          </a:p>
          <a:p>
            <a:r>
              <a:rPr lang="en-US" altLang="ko-KR" sz="1000" dirty="0" smtClean="0"/>
              <a:t>│   │   │   ├── compare.html</a:t>
            </a:r>
          </a:p>
          <a:p>
            <a:r>
              <a:rPr lang="en-US" altLang="ko-KR" sz="1000" dirty="0" smtClean="0"/>
              <a:t>│   │   │   ├── support.html</a:t>
            </a:r>
          </a:p>
          <a:p>
            <a:r>
              <a:rPr lang="en-US" altLang="ko-KR" sz="1000" dirty="0" smtClean="0"/>
              <a:t>│   │   │   ├── chart.html</a:t>
            </a:r>
          </a:p>
          <a:p>
            <a:r>
              <a:rPr lang="en-US" altLang="ko-KR" sz="1000" dirty="0" smtClean="0"/>
              <a:t>│   │   │   ├── explorer.html</a:t>
            </a:r>
          </a:p>
          <a:p>
            <a:r>
              <a:rPr lang="en-US" altLang="ko-KR" sz="1000" dirty="0" smtClean="0"/>
              <a:t>│   │   │   ├── outlier.html</a:t>
            </a:r>
          </a:p>
          <a:p>
            <a:r>
              <a:rPr lang="en-US" altLang="ko-KR" sz="1000" dirty="0" smtClean="0"/>
              <a:t>│   │   │   ├── profile_edit.html</a:t>
            </a:r>
          </a:p>
          <a:p>
            <a:r>
              <a:rPr lang="en-US" altLang="ko-KR" sz="1000" dirty="0" smtClean="0"/>
              <a:t>│   │   │   └── support.html</a:t>
            </a:r>
          </a:p>
          <a:p>
            <a:r>
              <a:rPr lang="en-US" altLang="ko-KR" sz="1000" dirty="0" smtClean="0"/>
              <a:t>│   │   ├── __init__.py</a:t>
            </a:r>
          </a:p>
          <a:p>
            <a:r>
              <a:rPr lang="en-US" altLang="ko-KR" sz="1000" dirty="0" smtClean="0"/>
              <a:t>│   │   ├── blueprint.py</a:t>
            </a:r>
          </a:p>
          <a:p>
            <a:r>
              <a:rPr lang="en-US" altLang="ko-KR" sz="1000" dirty="0" smtClean="0"/>
              <a:t>│   │   └── routes.py</a:t>
            </a:r>
          </a:p>
          <a:p>
            <a:r>
              <a:rPr lang="en-US" altLang="ko-KR" sz="1000" dirty="0" smtClean="0"/>
              <a:t>│   ├── .</a:t>
            </a:r>
            <a:r>
              <a:rPr lang="en-US" altLang="ko-KR" sz="1000" dirty="0" err="1" smtClean="0"/>
              <a:t>gitattributes</a:t>
            </a:r>
            <a:endParaRPr lang="en-US" altLang="ko-KR" sz="1000" dirty="0" smtClean="0"/>
          </a:p>
          <a:p>
            <a:r>
              <a:rPr lang="en-US" altLang="ko-KR" sz="1000" dirty="0" smtClean="0"/>
              <a:t>│   └── .</a:t>
            </a:r>
            <a:r>
              <a:rPr lang="en-US" altLang="ko-KR" sz="1000" dirty="0" err="1" smtClean="0"/>
              <a:t>gitignore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2614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91048" y="604207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프로젝트 개요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4" y="1242333"/>
            <a:ext cx="460845" cy="4884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15179" y="1346201"/>
            <a:ext cx="3950521" cy="278880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활용 장비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406" r="90000">
                        <a14:foregroundMark x1="45938" y1="58750" x2="45938" y2="58750"/>
                        <a14:foregroundMark x1="54141" y1="54028" x2="54141" y2="54028"/>
                        <a14:foregroundMark x1="57969" y1="51667" x2="57969" y2="51667"/>
                        <a14:foregroundMark x1="53438" y1="41667" x2="53438" y2="41667"/>
                        <a14:foregroundMark x1="65469" y1="47639" x2="65469" y2="47639"/>
                        <a14:foregroundMark x1="75234" y1="53750" x2="75234" y2="53750"/>
                        <a14:foregroundMark x1="83984" y1="54583" x2="83984" y2="54583"/>
                        <a14:backgroundMark x1="14844" y1="60417" x2="14844" y2="60417"/>
                        <a14:backgroundMark x1="18359" y1="62917" x2="18359" y2="62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4" y="-1781855"/>
            <a:ext cx="3167743" cy="1781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305464" y="1834697"/>
            <a:ext cx="7228935" cy="387798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b="1" dirty="0" smtClean="0">
                <a:ln w="12700">
                  <a:solidFill>
                    <a:srgbClr val="939597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개발 언어 및 프레임 워크</a:t>
            </a:r>
            <a:r>
              <a:rPr lang="en-US" altLang="ko-KR" b="1" dirty="0" smtClean="0">
                <a:ln w="12700">
                  <a:solidFill>
                    <a:srgbClr val="939597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b="1" dirty="0" smtClean="0">
                <a:ln w="12700">
                  <a:solidFill>
                    <a:srgbClr val="939597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b="1" dirty="0" smtClean="0">
                <a:ln w="12700">
                  <a:solidFill>
                    <a:srgbClr val="939597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 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Python: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데이터 수집 및 분석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웹 개발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b="1" dirty="0" smtClean="0">
                <a:ln w="12700">
                  <a:solidFill>
                    <a:srgbClr val="939597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 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Flask: </a:t>
            </a:r>
            <a:r>
              <a:rPr lang="ko-KR" altLang="en-US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백엔드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웹 프레임 워크</a:t>
            </a:r>
            <a:r>
              <a:rPr lang="en-US" altLang="ko-KR" b="1" dirty="0">
                <a:ln w="12700">
                  <a:solidFill>
                    <a:srgbClr val="939597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b="1" dirty="0">
                <a:ln w="12700">
                  <a:solidFill>
                    <a:srgbClr val="939597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en-US" altLang="ko-KR" b="1" dirty="0" smtClean="0">
              <a:ln w="12700">
                <a:solidFill>
                  <a:srgbClr val="939597"/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b="1" dirty="0" smtClean="0">
                <a:ln w="12700">
                  <a:solidFill>
                    <a:srgbClr val="939597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프론트 </a:t>
            </a:r>
            <a:r>
              <a:rPr lang="ko-KR" altLang="en-US" b="1" dirty="0" err="1" smtClean="0">
                <a:ln w="12700">
                  <a:solidFill>
                    <a:srgbClr val="939597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엔드</a:t>
            </a:r>
            <a:r>
              <a:rPr lang="en-US" altLang="ko-KR" b="1" dirty="0" smtClean="0">
                <a:ln w="12700">
                  <a:solidFill>
                    <a:srgbClr val="939597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b="1" dirty="0" smtClean="0">
                <a:ln w="12700">
                  <a:solidFill>
                    <a:srgbClr val="939597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b="1" dirty="0">
                <a:ln w="12700">
                  <a:solidFill>
                    <a:srgbClr val="939597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 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HTML, CSS, JavaScript</a:t>
            </a:r>
            <a:b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</a:br>
            <a:r>
              <a:rPr lang="ko-KR" altLang="en-US" b="1" dirty="0" smtClean="0">
                <a:ln w="12700">
                  <a:solidFill>
                    <a:srgbClr val="939597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 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Jinja2: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템플릿 엔진 사용</a:t>
            </a:r>
            <a:r>
              <a:rPr lang="en-US" altLang="ko-KR" b="1" dirty="0">
                <a:ln w="12700">
                  <a:solidFill>
                    <a:srgbClr val="939597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b="1" dirty="0">
                <a:ln w="12700">
                  <a:solidFill>
                    <a:srgbClr val="939597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en-US" altLang="ko-KR" b="1" dirty="0">
              <a:ln w="12700">
                <a:solidFill>
                  <a:srgbClr val="939597"/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b="1" dirty="0" smtClean="0">
                <a:ln w="12700">
                  <a:solidFill>
                    <a:srgbClr val="939597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협업 및 버전 관리</a:t>
            </a:r>
            <a:r>
              <a:rPr lang="en-US" altLang="ko-KR" b="1" dirty="0" smtClean="0">
                <a:ln w="12700">
                  <a:solidFill>
                    <a:srgbClr val="939597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b="1" dirty="0" smtClean="0">
                <a:ln w="12700">
                  <a:solidFill>
                    <a:srgbClr val="939597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b="1" dirty="0" smtClean="0">
                <a:ln w="12700">
                  <a:solidFill>
                    <a:srgbClr val="939597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 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GitHub: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협업 및 코드 버전 관리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/>
            </a:r>
            <a:b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</a:b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b="1" dirty="0" smtClean="0">
                <a:ln w="12700">
                  <a:solidFill>
                    <a:srgbClr val="939597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작업 환경</a:t>
            </a:r>
            <a:r>
              <a:rPr lang="en-US" altLang="ko-KR" b="1" dirty="0">
                <a:ln w="12700">
                  <a:solidFill>
                    <a:srgbClr val="939597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b="1" dirty="0">
                <a:ln w="12700">
                  <a:solidFill>
                    <a:srgbClr val="939597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b="1" dirty="0">
                <a:ln w="12700">
                  <a:solidFill>
                    <a:srgbClr val="939597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개발 환경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: VS Code, </a:t>
            </a:r>
            <a:r>
              <a:rPr lang="en-US" altLang="ko-KR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Jupyter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Notebook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/>
            </a:r>
            <a:b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</a:br>
            <a:r>
              <a:rPr lang="ko-KR" altLang="en-US" b="1" dirty="0">
                <a:ln w="12700">
                  <a:solidFill>
                    <a:srgbClr val="939597"/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데이터 분석 도구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: Pandas, </a:t>
            </a:r>
            <a:r>
              <a:rPr lang="en-US" altLang="ko-KR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Matplotlib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</a:t>
            </a:r>
            <a:r>
              <a:rPr lang="en-US" altLang="ko-KR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Seaborn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등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1918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91047" y="604207"/>
            <a:ext cx="5421923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프로젝트 팀 구성 및 역할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554644"/>
              </p:ext>
            </p:extLst>
          </p:nvPr>
        </p:nvGraphicFramePr>
        <p:xfrm>
          <a:off x="391046" y="1468418"/>
          <a:ext cx="11218567" cy="4752599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344178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841854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032535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611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팀원</a:t>
                      </a:r>
                      <a:endParaRPr lang="ko-KR" altLang="en-US" sz="1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역할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담당 업무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129343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소형섭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600" b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</a:rPr>
                        <a:t>날씨 및 인구 데이터 수집 및 전처리</a:t>
                      </a:r>
                      <a:endParaRPr kumimoji="0" lang="en-US" altLang="ko-KR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600" b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</a:rPr>
                        <a:t>MySQL</a:t>
                      </a:r>
                      <a:r>
                        <a:rPr lang="ko-KR" altLang="en-US" sz="1600" b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</a:rPr>
                        <a:t>을 활용한 </a:t>
                      </a:r>
                      <a:r>
                        <a:rPr lang="en-US" altLang="ko-KR" sz="1600" b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</a:rPr>
                        <a:t>DB </a:t>
                      </a:r>
                      <a:r>
                        <a:rPr lang="ko-KR" altLang="en-US" sz="1600" b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</a:rPr>
                        <a:t>작업</a:t>
                      </a:r>
                      <a:endParaRPr kumimoji="0" lang="en-US" altLang="ko-KR" sz="1600" i="1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600" b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</a:rPr>
                        <a:t>웹 페이지 구본 구조 제작</a:t>
                      </a:r>
                      <a:endParaRPr lang="en-US" altLang="ko-KR" sz="1600" b="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600" b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</a:rPr>
                        <a:t>코로나 </a:t>
                      </a:r>
                      <a:r>
                        <a:rPr lang="en-US" altLang="ko-KR" sz="1600" b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</a:rPr>
                        <a:t>19 </a:t>
                      </a:r>
                      <a:r>
                        <a:rPr lang="ko-KR" altLang="en-US" sz="1600" b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</a:rPr>
                        <a:t>전후 교통 및 유동 인규 변화 분석 및 시각화</a:t>
                      </a:r>
                      <a:endParaRPr kumimoji="0" lang="en-US" altLang="ko-KR" sz="1600" i="1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12934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정상철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600" b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n-ea"/>
                        </a:rPr>
                        <a:t>지하철</a:t>
                      </a:r>
                      <a:r>
                        <a:rPr lang="ko-KR" altLang="en-US" sz="1600" b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</a:rPr>
                        <a:t> 데이터 수집 및 전처리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600" b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</a:rPr>
                        <a:t>자치구별 인구분포에 따른 대중교통 이용량 분석 및 시각화</a:t>
                      </a:r>
                      <a:endParaRPr lang="en-US" altLang="ko-KR" sz="1600" b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600" b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</a:rPr>
                        <a:t>웹 페이지 대시보드 제작</a:t>
                      </a:r>
                      <a:endParaRPr kumimoji="0" lang="en-US" altLang="ko-KR" sz="1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12934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이훈기</a:t>
                      </a:r>
                      <a:endPara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600" b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ea"/>
                          <a:ea typeface="+mn-ea"/>
                        </a:rPr>
                        <a:t>버스</a:t>
                      </a:r>
                      <a:r>
                        <a:rPr lang="ko-KR" altLang="en-US" sz="1600" b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</a:rPr>
                        <a:t> 데이터 수집 및 전처리</a:t>
                      </a:r>
                      <a:endParaRPr kumimoji="0" lang="en-US" altLang="ko-KR" sz="1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600" b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</a:rPr>
                        <a:t>날씨와 대중교통 </a:t>
                      </a:r>
                      <a:r>
                        <a:rPr lang="ko-KR" altLang="en-US" sz="1600" b="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</a:rPr>
                        <a:t>이용량의</a:t>
                      </a:r>
                      <a:r>
                        <a:rPr lang="ko-KR" altLang="en-US" sz="1600" b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</a:rPr>
                        <a:t> 상관관계 분석 및 시각화</a:t>
                      </a:r>
                      <a:endParaRPr kumimoji="0" lang="en-US" altLang="ko-KR" sz="1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600" b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</a:rPr>
                        <a:t>웹 로그인</a:t>
                      </a:r>
                      <a:r>
                        <a:rPr lang="en-US" altLang="ko-KR" sz="1600" b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</a:rPr>
                        <a:t> </a:t>
                      </a:r>
                      <a:r>
                        <a:rPr lang="ko-KR" altLang="en-US" sz="1600" b="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</a:rPr>
                        <a:t>및 회원가입 제작</a:t>
                      </a:r>
                      <a:endParaRPr kumimoji="0" lang="en-US" altLang="ko-KR" sz="1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068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91047" y="604207"/>
            <a:ext cx="5454581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03.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프로젝트 수행 절차 및 방법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544497"/>
              </p:ext>
            </p:extLst>
          </p:nvPr>
        </p:nvGraphicFramePr>
        <p:xfrm>
          <a:off x="489662" y="1495549"/>
          <a:ext cx="11054637" cy="448070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31238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2451099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5620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b="0" spc="-100" smtClean="0">
                          <a:effectLst/>
                          <a:latin typeface="+mn-lt"/>
                        </a:rPr>
                        <a:t>구분</a:t>
                      </a:r>
                      <a:endParaRPr lang="ko-KR" altLang="en-US" sz="1500" b="0" i="0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b="0" spc="-100" smtClean="0">
                          <a:effectLst/>
                          <a:latin typeface="+mn-lt"/>
                        </a:rPr>
                        <a:t>기간</a:t>
                      </a:r>
                      <a:endParaRPr lang="ko-KR" altLang="en-US" sz="1500" b="0" i="0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b="0" spc="-100" smtClean="0">
                          <a:effectLst/>
                          <a:latin typeface="+mn-lt"/>
                        </a:rPr>
                        <a:t>활동</a:t>
                      </a:r>
                      <a:endParaRPr lang="ko-KR" altLang="en-US" sz="1500" b="0" i="0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b="0" spc="-100" smtClean="0">
                          <a:effectLst/>
                          <a:latin typeface="+mn-lt"/>
                        </a:rPr>
                        <a:t>비고</a:t>
                      </a:r>
                      <a:endParaRPr lang="ko-KR" altLang="en-US" sz="1500" b="0" i="0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8625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b="0" u="none" strike="noStrike" kern="1200" cap="none" spc="-10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</a:rPr>
                        <a:t>사전 기획</a:t>
                      </a:r>
                      <a:endParaRPr lang="ko-KR" altLang="en-US" sz="1500" b="0" i="0" u="none" spc="-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b="0" u="non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4/8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프로젝트 기획 및 주제 선정</a:t>
                      </a:r>
                      <a:endParaRPr lang="en-US" altLang="ko-KR" sz="1500" b="0" u="none" spc="-10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spc="-1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수집할 데이터 분배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아이디어 선정</a:t>
                      </a:r>
                      <a:r>
                        <a:rPr lang="en-US" altLang="ko-KR" sz="1500" b="0" u="non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500" b="0" u="non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날씨</a:t>
                      </a:r>
                      <a:r>
                        <a:rPr lang="en-US" altLang="ko-KR" sz="1500" b="0" u="non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500" b="0" u="non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대중교통</a:t>
                      </a:r>
                      <a:r>
                        <a:rPr lang="en-US" altLang="ko-KR" sz="1500" b="0" u="non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en-US" altLang="ko-KR" sz="1500" b="0" u="none" spc="-1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500" b="0" u="none" spc="-1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인구 간의 상관관계 분석</a:t>
                      </a:r>
                      <a:r>
                        <a:rPr lang="en-US" altLang="ko-KR" sz="1500" b="0" u="non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9815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b="0" u="none" strike="noStrike" kern="1200" cap="none" spc="-10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</a:rPr>
                        <a:t>데이터 수집</a:t>
                      </a:r>
                      <a:endParaRPr kumimoji="0" lang="ko-KR" altLang="en-US" sz="1500" b="0" i="0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b="0" u="non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4/9 ~ 4/10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spc="-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필요한 </a:t>
                      </a:r>
                      <a:r>
                        <a:rPr lang="ko-KR" altLang="en-US" sz="1500" b="0" u="none" spc="-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외부데이터</a:t>
                      </a:r>
                      <a:r>
                        <a:rPr lang="ko-KR" altLang="en-US" sz="1500" b="0" u="none" spc="-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수집</a:t>
                      </a:r>
                      <a:r>
                        <a:rPr lang="en-US" altLang="ko-KR" sz="1500" b="0" u="none" spc="-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500" b="0" u="none" spc="-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날씨</a:t>
                      </a:r>
                      <a:r>
                        <a:rPr lang="en-US" altLang="ko-KR" sz="1500" b="0" u="none" spc="-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500" b="0" u="none" spc="-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버스</a:t>
                      </a:r>
                      <a:r>
                        <a:rPr lang="en-US" altLang="ko-KR" sz="1500" b="0" u="none" spc="-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500" b="0" u="none" spc="-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지하철 </a:t>
                      </a:r>
                      <a:r>
                        <a:rPr lang="ko-KR" altLang="en-US" sz="1500" b="0" u="none" spc="-1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이용량</a:t>
                      </a:r>
                      <a:r>
                        <a:rPr lang="en-US" altLang="ko-KR" sz="1500" b="0" u="none" spc="-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en-US" altLang="ko-KR" sz="1500" b="0" u="none" spc="-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500" b="0" u="none" spc="-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인구</a:t>
                      </a:r>
                      <a:r>
                        <a:rPr lang="en-US" altLang="ko-KR" sz="1500" b="0" u="none" spc="-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공공데이터포탈</a:t>
                      </a:r>
                      <a:r>
                        <a:rPr lang="en-US" altLang="ko-KR" sz="1500" b="0" u="non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</a:t>
                      </a:r>
                      <a:br>
                        <a:rPr lang="en-US" altLang="ko-KR" sz="1500" b="0" u="non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US" altLang="ko-KR" sz="1500" b="0" u="non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500" b="0" u="non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열린서울광장 등 이용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5186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b="0" u="none" strike="noStrike" kern="1200" cap="none" spc="-10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</a:rPr>
                        <a:t>데이터 전처리</a:t>
                      </a:r>
                      <a:endParaRPr kumimoji="0" lang="ko-KR" altLang="en-US" sz="1500" b="0" i="0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1500" b="0" u="none" spc="-1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  <a:r>
                        <a:rPr lang="en-US" altLang="ko-KR" sz="1500" b="0" u="non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/11 ~ 4/14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u="none" spc="-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수집한 데이터 중 필요한 정보만 정제 및 분석</a:t>
                      </a:r>
                      <a:endParaRPr lang="en-US" altLang="ko-KR" sz="1500" b="0" u="none" spc="-10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51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DB </a:t>
                      </a:r>
                      <a:r>
                        <a:rPr lang="ko-KR" altLang="en-US" sz="1500" b="0" i="0" u="non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저장</a:t>
                      </a:r>
                      <a:endParaRPr lang="ko-KR" altLang="en-US" sz="1500" b="0" i="0" u="none" spc="-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1500" b="0" u="non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4/15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b="0" u="none" strike="noStrik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Database</a:t>
                      </a:r>
                      <a:r>
                        <a:rPr lang="ko-KR" altLang="en-US" sz="1500" b="0" u="none" strike="noStrik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에 전처리가 끝난 데이터 저장</a:t>
                      </a:r>
                      <a:endParaRPr lang="ko-KR" altLang="en-US" sz="1500" b="0" i="0" u="none" strike="noStrike" spc="-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b="0" u="none" strike="noStrik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</a:t>
                      </a:r>
                      <a:r>
                        <a:rPr lang="ko-KR" altLang="en-US" sz="1500" b="0" u="none" strike="noStrik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사용</a:t>
                      </a:r>
                      <a:endParaRPr lang="ko-KR" altLang="en-US" sz="1500" b="0" i="0" u="none" strike="noStrike" spc="-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51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u="none" strike="noStrike" kern="1200" cap="none" spc="-10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</a:rPr>
                        <a:t>Webpage </a:t>
                      </a:r>
                      <a:r>
                        <a:rPr kumimoji="0" lang="ko-KR" altLang="en-US" sz="1500" b="0" u="none" strike="noStrike" kern="1200" cap="none" spc="-10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</a:rPr>
                        <a:t>개발</a:t>
                      </a:r>
                      <a:endParaRPr kumimoji="0" lang="ko-KR" altLang="en-US" sz="15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b="0" u="non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4/16 ~ 4/22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b="0" u="none" strike="noStrik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DB</a:t>
                      </a:r>
                      <a:r>
                        <a:rPr lang="ko-KR" altLang="en-US" sz="1500" b="0" u="none" strike="noStrik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에 저장된 데이터를 바탕으로 분석한 내용을 웹페이지로 구현</a:t>
                      </a:r>
                      <a:endParaRPr lang="ko-KR" altLang="en-US" sz="1500" b="0" i="0" u="none" strike="noStrike" spc="-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0" u="none" strike="noStrik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로그인 기능</a:t>
                      </a:r>
                      <a:r>
                        <a:rPr lang="en-US" altLang="ko-KR" sz="1500" b="0" u="none" strike="noStrik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en-US" altLang="ko-KR" sz="1500" b="0" u="none" strike="noStrike" spc="-1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500" b="0" u="none" strike="noStrike" spc="-1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그래프 출력 기능</a:t>
                      </a:r>
                      <a:endParaRPr lang="en-US" altLang="ko-KR" sz="1500" b="0" u="none" strike="noStrike" spc="-10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186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u="none" strike="noStrike" kern="1200" cap="none" spc="-10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</a:rPr>
                        <a:t>총 개발기간</a:t>
                      </a:r>
                      <a:endParaRPr kumimoji="0" lang="ko-KR" altLang="en-US" sz="15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500" b="0" u="non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4/8 ~ 4/22 (</a:t>
                      </a:r>
                      <a:r>
                        <a:rPr lang="ko-KR" altLang="en-US" sz="1500" b="0" u="non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총 </a:t>
                      </a:r>
                      <a:r>
                        <a:rPr lang="en-US" altLang="ko-KR" sz="1500" b="0" u="non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</a:t>
                      </a:r>
                      <a:r>
                        <a:rPr lang="ko-KR" altLang="en-US" sz="1500" b="0" u="non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일</a:t>
                      </a:r>
                      <a:r>
                        <a:rPr lang="en-US" altLang="ko-KR" sz="1500" b="0" u="non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altLang="ko-KR" sz="1500" b="0" i="0" u="none" spc="-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b="0" u="none" strike="noStrike" spc="-10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ko-KR" altLang="en-US" sz="1500" b="0" i="0" u="none" strike="noStrike" spc="-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b="0" u="none" strike="noStrike" spc="-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ko-KR" altLang="en-US" sz="1500" b="0" i="0" u="none" strike="noStrike" spc="-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3437" marR="3915" marT="39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47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140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391047" y="604207"/>
            <a:ext cx="5454581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프로젝트 수행 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4" y="1242333"/>
            <a:ext cx="460845" cy="488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1015179" y="1348081"/>
            <a:ext cx="2907323" cy="27699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defRPr/>
            </a:pP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시스템 동작 구조도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771653" y="3232073"/>
            <a:ext cx="3118756" cy="27699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>
              <a:defRPr/>
            </a:pP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수집 및 전처리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771653" y="5657463"/>
            <a:ext cx="3118756" cy="27699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>
              <a:defRPr/>
            </a:pPr>
            <a:r>
              <a:rPr lang="ko-KR" altLang="en-US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 웹 접속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4478239" y="5657463"/>
            <a:ext cx="3118756" cy="27699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>
              <a:defRPr/>
            </a:pPr>
            <a:r>
              <a:rPr lang="ko-KR" altLang="en-US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조건 입력 및 데이터 조회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8478739" y="5657463"/>
            <a:ext cx="3118756" cy="27699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>
              <a:defRPr/>
            </a:pP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조회 결과 웹에 표시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4478239" y="3232073"/>
            <a:ext cx="3118756" cy="27699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>
              <a:defRPr/>
            </a:pP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MySQL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저장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8478739" y="3232073"/>
            <a:ext cx="3118756" cy="27699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>
              <a:defRPr/>
            </a:pP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Flask Server 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코드 실행</a:t>
            </a:r>
            <a:endParaRPr lang="en-US" altLang="ko-KR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6" name="꺾인 연결선 15"/>
          <p:cNvCxnSpPr>
            <a:stCxn id="11" idx="3"/>
            <a:endCxn id="14" idx="1"/>
          </p:cNvCxnSpPr>
          <p:nvPr/>
        </p:nvCxnSpPr>
        <p:spPr>
          <a:xfrm flipV="1">
            <a:off x="7596995" y="3370573"/>
            <a:ext cx="881744" cy="2425390"/>
          </a:xfrm>
          <a:prstGeom prst="bentConnector3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7789381" y="2157878"/>
            <a:ext cx="8817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3" idx="1"/>
          </p:cNvCxnSpPr>
          <p:nvPr/>
        </p:nvCxnSpPr>
        <p:spPr>
          <a:xfrm>
            <a:off x="3657600" y="3370572"/>
            <a:ext cx="820639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endCxn id="11" idx="1"/>
          </p:cNvCxnSpPr>
          <p:nvPr/>
        </p:nvCxnSpPr>
        <p:spPr>
          <a:xfrm>
            <a:off x="3526971" y="5795962"/>
            <a:ext cx="951268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4" idx="2"/>
          </p:cNvCxnSpPr>
          <p:nvPr/>
        </p:nvCxnSpPr>
        <p:spPr>
          <a:xfrm>
            <a:off x="10038117" y="3509072"/>
            <a:ext cx="0" cy="50775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125" y="4032571"/>
            <a:ext cx="2733983" cy="15709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7221" y="1449470"/>
            <a:ext cx="2281790" cy="170408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6"/>
          <a:srcRect t="192" r="60276" b="83526"/>
          <a:stretch/>
        </p:blipFill>
        <p:spPr>
          <a:xfrm>
            <a:off x="4775104" y="1721974"/>
            <a:ext cx="2821891" cy="1371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7"/>
          <a:srcRect r="39654" b="77426"/>
          <a:stretch/>
        </p:blipFill>
        <p:spPr>
          <a:xfrm>
            <a:off x="1166659" y="1853481"/>
            <a:ext cx="2526361" cy="11501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51" y="4261338"/>
            <a:ext cx="1210306" cy="121030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8911" y="4201810"/>
            <a:ext cx="2821891" cy="12324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39" name="직선 화살표 연결선 38"/>
          <p:cNvCxnSpPr/>
          <p:nvPr/>
        </p:nvCxnSpPr>
        <p:spPr>
          <a:xfrm flipH="1">
            <a:off x="7744606" y="2455036"/>
            <a:ext cx="91019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78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1315</Words>
  <Application>Microsoft Office PowerPoint</Application>
  <PresentationFormat>와이드스크린</PresentationFormat>
  <Paragraphs>431</Paragraphs>
  <Slides>18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HY견고딕</vt:lpstr>
      <vt:lpstr>맑은 고딕</vt:lpstr>
      <vt:lpstr>Arial</vt:lpstr>
      <vt:lpstr>Bahnschrift SemiBold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human</dc:creator>
  <cp:lastModifiedBy>human</cp:lastModifiedBy>
  <cp:revision>167</cp:revision>
  <dcterms:created xsi:type="dcterms:W3CDTF">2025-04-22T05:14:05Z</dcterms:created>
  <dcterms:modified xsi:type="dcterms:W3CDTF">2025-04-23T02:24:16Z</dcterms:modified>
</cp:coreProperties>
</file>